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3" r:id="rId6"/>
    <p:sldId id="275" r:id="rId7"/>
    <p:sldId id="281" r:id="rId8"/>
    <p:sldId id="261" r:id="rId9"/>
    <p:sldId id="264" r:id="rId10"/>
    <p:sldId id="282" r:id="rId11"/>
    <p:sldId id="262" r:id="rId12"/>
    <p:sldId id="279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8" r:id="rId21"/>
    <p:sldId id="276" r:id="rId22"/>
    <p:sldId id="280" r:id="rId2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3200" dirty="0" smtClean="0"/>
              <a:t>IV</a:t>
            </a:r>
            <a:r>
              <a:rPr lang="ru-RU" sz="3200" dirty="0" smtClean="0"/>
              <a:t> Международный Социально-трудовой форум «Социальная сплоченность. Открытое общество. Равные возможности»</a:t>
            </a: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83568" y="299695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475656" y="587727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/>
              <a:t>24-26 октября 2017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198418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Стандарт развития конкуренции и новое законодательство в сфере НКО, в том числе в области региональной поддержки СО НКО, обеспечивают равные условия на рынке услуг.</a:t>
            </a:r>
          </a:p>
          <a:p>
            <a:r>
              <a:rPr lang="ru-RU" dirty="0"/>
              <a:t>Принят социальный кодекс.</a:t>
            </a:r>
          </a:p>
          <a:p>
            <a:r>
              <a:rPr lang="ru-RU" dirty="0"/>
              <a:t>Снизилась </a:t>
            </a:r>
            <a:r>
              <a:rPr lang="ru-RU" dirty="0" err="1"/>
              <a:t>зарегулированность</a:t>
            </a:r>
            <a:r>
              <a:rPr lang="ru-RU" dirty="0"/>
              <a:t> сектора НКО со стороны государства.</a:t>
            </a:r>
          </a:p>
          <a:p>
            <a:r>
              <a:rPr lang="ru-RU" dirty="0"/>
              <a:t>Введены нормы правовой ответственности в области социальных услуг.</a:t>
            </a:r>
          </a:p>
          <a:p>
            <a:r>
              <a:rPr lang="ru-RU" dirty="0" smtClean="0"/>
              <a:t>В </a:t>
            </a:r>
            <a:r>
              <a:rPr lang="ru-RU" dirty="0"/>
              <a:t>системе образования Российской Федерации разработаны и внедрены специализированные образовательные программы для НКО.</a:t>
            </a:r>
          </a:p>
          <a:p>
            <a:r>
              <a:rPr lang="ru-RU" dirty="0"/>
              <a:t>Соответствие сотрудников НКО профессиональным стандартам при предоставлении услуг в социальной сфере.</a:t>
            </a:r>
          </a:p>
          <a:p>
            <a:r>
              <a:rPr lang="ru-RU" dirty="0"/>
              <a:t>Расширен спектр услуг в социальной сфере в сторону </a:t>
            </a:r>
            <a:r>
              <a:rPr lang="ru-RU" dirty="0" err="1"/>
              <a:t>волонтерства</a:t>
            </a:r>
            <a:r>
              <a:rPr lang="ru-RU" dirty="0"/>
              <a:t> и благотворительности.</a:t>
            </a:r>
          </a:p>
          <a:p>
            <a:r>
              <a:rPr lang="ru-RU" dirty="0"/>
              <a:t>Диверсификация источников финансирования.</a:t>
            </a:r>
          </a:p>
          <a:p>
            <a:r>
              <a:rPr lang="ru-RU" dirty="0" smtClean="0"/>
              <a:t>Достаточное </a:t>
            </a:r>
            <a:r>
              <a:rPr lang="ru-RU" dirty="0"/>
              <a:t>информирование населения о деятельности НКО.</a:t>
            </a:r>
          </a:p>
          <a:p>
            <a:r>
              <a:rPr lang="ru-RU" dirty="0"/>
              <a:t>Сформировано доверие населения к НКО.</a:t>
            </a:r>
          </a:p>
          <a:p>
            <a:r>
              <a:rPr lang="ru-RU" dirty="0"/>
              <a:t>Трансформация общественных  инициатив в НКО.</a:t>
            </a:r>
          </a:p>
          <a:p>
            <a:r>
              <a:rPr lang="ru-RU" dirty="0"/>
              <a:t>Реальная конкуренция основана на показателях качества услуг в </a:t>
            </a:r>
            <a:r>
              <a:rPr lang="ru-RU" dirty="0" err="1"/>
              <a:t>социльной</a:t>
            </a:r>
            <a:r>
              <a:rPr lang="ru-RU" dirty="0"/>
              <a:t> сфере. </a:t>
            </a:r>
          </a:p>
        </p:txBody>
      </p:sp>
    </p:spTree>
    <p:extLst>
      <p:ext uri="{BB962C8B-B14F-4D97-AF65-F5344CB8AC3E}">
        <p14:creationId xmlns:p14="http://schemas.microsoft.com/office/powerpoint/2010/main" val="413301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59879" y="1701376"/>
            <a:ext cx="6442872" cy="284691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СОГЛАСОВАНИЕ СПИСКОВ НОРМОТРАНСЛЯТОРОВ – ВСТРЕЧА ШТАБА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1121423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</a:p>
        </p:txBody>
      </p:sp>
    </p:spTree>
    <p:extLst>
      <p:ext uri="{BB962C8B-B14F-4D97-AF65-F5344CB8AC3E}">
        <p14:creationId xmlns:p14="http://schemas.microsoft.com/office/powerpoint/2010/main" val="646182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3630" y="1456923"/>
            <a:ext cx="16131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ПРАВИЛА ГРУППЫ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5" y="68120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261887"/>
              </p:ext>
            </p:extLst>
          </p:nvPr>
        </p:nvGraphicFramePr>
        <p:xfrm>
          <a:off x="1960484" y="176470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364"/>
                <a:gridCol w="4852636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50" dirty="0" smtClean="0"/>
                        <a:t>№</a:t>
                      </a:r>
                      <a:endParaRPr lang="ru-RU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  <a:r>
                        <a:rPr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(принятые)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03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24283" y="1039921"/>
            <a:ext cx="6442872" cy="1454242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ЗАДАНИЕ КАЖДОМУ УЧАСТНИКУ ГРУППЫ </a:t>
            </a: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- Описать свой проект для представления группе на следующий день;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- Описать свои компетенции, которыми готов делиться по запросу от участников группы и сформулировать запрос к участникам группы на необходимые компетенции, по которым считает необходимым свой личностный рост.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</a:p>
        </p:txBody>
      </p:sp>
    </p:spTree>
    <p:extLst>
      <p:ext uri="{BB962C8B-B14F-4D97-AF65-F5344CB8AC3E}">
        <p14:creationId xmlns:p14="http://schemas.microsoft.com/office/powerpoint/2010/main" val="173022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3121" y="2171510"/>
            <a:ext cx="3043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</a:rPr>
              <a:t>ДЕНЬ ВТОРОЙ</a:t>
            </a:r>
            <a:endParaRPr lang="ru-RU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39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59879" y="931064"/>
            <a:ext cx="6442872" cy="4901340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ЗАДАЧИ ВТОРОГО ДНЯ СЕССИИ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На основании коллективно сформулированного Образа будущего (ОБ), Тематические группы выстраивают контур темы – формируют общий список контрагентов (в связке с ожидаемыми эффектами) и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рейтингованием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определяют ключевых КА, с которыми выстраивается работа на первом этапе.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Затем формируется список инициатив и проектов, актуальных для каждой темы. 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После этого группы переходят к построению Дорожных карт и определяют струны (направления), по которым проектируется деятельность для достижения ОБ. Рекомендуемый набор струн: События, Медиа, Власть и нормотворчество, Команда, Ресурсы, Струны по ключевым контрагентам (рекомендуется проектирование на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стратсессии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не более чем 7 струн). Для каждой группы проработка нормативных барьеров обязательна.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В конце второго дня на пленарном заседании-Смотре экспертам, выбранным с помощью рейтинга из числа самих участников тематических групп, представляются презентации Дорожных карт, сформированных на основе Образа будущего (первый день). 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Для всех групп сквозное направления: 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- нормативно-правовые и административные барьеры, законодательные инициативы.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- модель работы Тематической группы в регионе, на примере Ульяновской области.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На Смотре Большое жюри рассматривает презентации Тематических групп с точки зрения оказания поддержки. Поддержка может быть оказана исключительно в проектной логике, на основании предложений группы и заявленной ответственности лидеров групп и конкретных проектов.</a:t>
            </a:r>
          </a:p>
          <a:p>
            <a:endParaRPr lang="en-A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93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3631" y="1235691"/>
            <a:ext cx="28215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РЕЙТИНГ ПРОЕКТОВ, ИНИЦИАТИВ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58155"/>
              </p:ext>
            </p:extLst>
          </p:nvPr>
        </p:nvGraphicFramePr>
        <p:xfrm>
          <a:off x="1960485" y="1769836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50" dirty="0" smtClean="0"/>
                        <a:t>РЕЙТИНГ</a:t>
                      </a:r>
                      <a:endParaRPr lang="ru-RU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ПРОЕКТ,</a:t>
                      </a:r>
                      <a:r>
                        <a:rPr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ИНИЦИАТИВА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73396" y="4465963"/>
            <a:ext cx="61167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Знакомство начинается с представления проекта несколькими тезисами 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08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59879" y="1039921"/>
            <a:ext cx="6442872" cy="284691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ОПИСАНИЕ КЛЮЧЕВЫХ ПРОЕКТОВ/ИНИЦИАТИВ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56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05503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КОНТУР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ПРОЕКТА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298494"/>
              </p:ext>
            </p:extLst>
          </p:nvPr>
        </p:nvGraphicFramePr>
        <p:xfrm>
          <a:off x="1917572" y="160655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50" dirty="0" smtClean="0"/>
                        <a:t>КОНТАРГЕНТЫ</a:t>
                      </a:r>
                      <a:endParaRPr lang="ru-RU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829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ОБРАЗ БУДУЩЕГО - СБОРКА</a:t>
            </a: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82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3" y="1970709"/>
            <a:ext cx="6442872" cy="2131351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ЗАДАЧИ ПЕРВОГО ДНЯ СЕССИИ</a:t>
            </a:r>
          </a:p>
          <a:p>
            <a:endParaRPr lang="ru-RU" sz="1200" dirty="0">
              <a:latin typeface="+mj-lt"/>
            </a:endParaRP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Мы ответим на актуальные вопросы и придём к общему видению совместного будущего, сверим основные шаги в его достижении, измерим собственный потенциал и определим преодолеваемые барьеры.</a:t>
            </a:r>
          </a:p>
          <a:p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Практически на всех сегодняшних мероприятиях звучит один и тот же тезис: у нас есть стратегии, программы инновационного развития, программы научно-технического развития, дорожные карты, но до сих пор нет единого понимания целевой модели, которая была бы принята сообществом.</a:t>
            </a:r>
          </a:p>
          <a:p>
            <a:endParaRPr lang="ru-RU" sz="1200" dirty="0" smtClean="0">
              <a:latin typeface="+mj-lt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691680" y="1390756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</a:p>
        </p:txBody>
      </p:sp>
    </p:spTree>
    <p:extLst>
      <p:ext uri="{BB962C8B-B14F-4D97-AF65-F5344CB8AC3E}">
        <p14:creationId xmlns:p14="http://schemas.microsoft.com/office/powerpoint/2010/main" val="2184394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ДОРОЖНАЯ КАРТА</a:t>
            </a: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Струны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Власть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События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Медиа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Команда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Ресурсы</a:t>
            </a:r>
          </a:p>
        </p:txBody>
      </p:sp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ДОРОЖНАЯ КАРТА – СТАРТОВЫЕ ДЕЙСТВИЯ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207835"/>
              </p:ext>
            </p:extLst>
          </p:nvPr>
        </p:nvGraphicFramePr>
        <p:xfrm>
          <a:off x="1547664" y="1947583"/>
          <a:ext cx="6408712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776536"/>
                <a:gridCol w="1584176"/>
              </a:tblGrid>
              <a:tr h="1390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Ответственный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Эффект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05503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СОСТАВ ГРУППЫ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930332"/>
              </p:ext>
            </p:extLst>
          </p:nvPr>
        </p:nvGraphicFramePr>
        <p:xfrm>
          <a:off x="1917572" y="160655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50" dirty="0" smtClean="0"/>
                        <a:t>ФИО</a:t>
                      </a:r>
                      <a:endParaRPr lang="ru-RU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ОБЪЯВЛЕННЫЕ</a:t>
                      </a:r>
                      <a:r>
                        <a:rPr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ДЕЙСТВИЯ В РАМКАХ ГРУППЫ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0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78600"/>
              </p:ext>
            </p:extLst>
          </p:nvPr>
        </p:nvGraphicFramePr>
        <p:xfrm>
          <a:off x="1538113" y="2081057"/>
          <a:ext cx="6552729" cy="3907475"/>
        </p:xfrm>
        <a:graphic>
          <a:graphicData uri="http://schemas.openxmlformats.org/drawingml/2006/table">
            <a:tbl>
              <a:tblPr firstRow="1" bandRow="1"/>
              <a:tblGrid>
                <a:gridCol w="2184243"/>
                <a:gridCol w="2184243"/>
                <a:gridCol w="2184243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05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05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05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1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Отсутствие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единых требований к региональным системам поддержки НКО.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Сформирована единая система требований к региональной системы поддержки. Новый пакет законодательства в области поддержки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Calibri (Основной текст)"/>
                        </a:rPr>
                        <a:t>2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Создана искусственная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конкуренция между НКО и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государственным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сектором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Реальная конкуренция основанная на показатели качества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системе государственного образования отсутствуют специализированные образовательные программы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НКО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Разработаны и внедрены специализированные программы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НКО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4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Высокие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издержки при создании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Административная и общественная поддержка при создании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5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НКО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 государственные организации -конкуренты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не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готовые к взаимодействию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Конкуренция должна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быть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направлена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исключительно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повышение качества оказанных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449411" y="1612435"/>
            <a:ext cx="36116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НОРМЫ НАСТОЯЩЕГО – НОРМЫ БУДУЩЕГО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</a:p>
        </p:txBody>
      </p:sp>
    </p:spTree>
    <p:extLst>
      <p:ext uri="{BB962C8B-B14F-4D97-AF65-F5344CB8AC3E}">
        <p14:creationId xmlns:p14="http://schemas.microsoft.com/office/powerpoint/2010/main" val="213897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33023" y="1710896"/>
            <a:ext cx="17805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БАРЬЕРЫ ПЕРЕХОДА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9268" y="935173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571880"/>
              </p:ext>
            </p:extLst>
          </p:nvPr>
        </p:nvGraphicFramePr>
        <p:xfrm>
          <a:off x="1859877" y="2245041"/>
          <a:ext cx="6096000" cy="286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8658"/>
                <a:gridCol w="1307342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50" dirty="0" smtClean="0"/>
                        <a:t>БАРЬЕР</a:t>
                      </a:r>
                      <a:endParaRPr lang="ru-RU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НОМЕРА НОРМ</a:t>
                      </a:r>
                      <a:endParaRPr lang="ru-RU" sz="105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Несовершенство нормативной правовой базы, отсутствие единой правоприменительной практики, несогласованность мнений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компетентных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структур, задействованных в реализации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Неготовность НКО составить с профессиональной и организационной точки зрения реальную  конкуренцию, малое количество НКО, несовершенная система включения НКО в реестр поставщиков социальных услуг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отсутствие запроса общества на разработку образовательных программ, неразработана система финансирования обучения по данным программам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несогласованность компетентных структур, неинформированность общества, отсутствие запроса на рынке труда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отсутствие достаточного уровня самосознания у НКО, отсутствие инициативы, разница в тарифах на услуги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9876" y="4941168"/>
            <a:ext cx="61167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Не </a:t>
            </a:r>
            <a:r>
              <a:rPr lang="ru-RU" sz="1200" dirty="0" err="1" smtClean="0">
                <a:solidFill>
                  <a:schemeClr val="bg1">
                    <a:lumMod val="50000"/>
                  </a:schemeClr>
                </a:solidFill>
              </a:rPr>
              <a:t>рейтингуем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33023" y="1710896"/>
            <a:ext cx="8661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МИССИЯ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9268" y="935173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49634"/>
              </p:ext>
            </p:extLst>
          </p:nvPr>
        </p:nvGraphicFramePr>
        <p:xfrm>
          <a:off x="1859877" y="2245041"/>
          <a:ext cx="6437364" cy="165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7364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50" dirty="0" smtClean="0"/>
                        <a:t>МИССИЯ</a:t>
                      </a:r>
                      <a:r>
                        <a:rPr lang="ru-RU" sz="1050" baseline="0" dirty="0" smtClean="0"/>
                        <a:t> ОБЩАЯ</a:t>
                      </a:r>
                      <a:endParaRPr lang="ru-RU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равноправных конкурентных условий на социальном рынке, направленных на повышение удовлетворенности населения социальными услугами</a:t>
                      </a:r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9876" y="4941168"/>
            <a:ext cx="61167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Не </a:t>
            </a:r>
            <a:r>
              <a:rPr lang="ru-RU" sz="1200" dirty="0" err="1" smtClean="0">
                <a:solidFill>
                  <a:schemeClr val="bg1">
                    <a:lumMod val="50000"/>
                  </a:schemeClr>
                </a:solidFill>
              </a:rPr>
              <a:t>рейтингуем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, результат - сборка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39197"/>
              </p:ext>
            </p:extLst>
          </p:nvPr>
        </p:nvGraphicFramePr>
        <p:xfrm>
          <a:off x="971600" y="2081057"/>
          <a:ext cx="7776863" cy="4662674"/>
        </p:xfrm>
        <a:graphic>
          <a:graphicData uri="http://schemas.openxmlformats.org/drawingml/2006/table">
            <a:tbl>
              <a:tblPr firstRow="1" bandRow="1"/>
              <a:tblGrid>
                <a:gridCol w="1976915"/>
                <a:gridCol w="3207660"/>
                <a:gridCol w="2592288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05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05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Шпоркина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Елена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устранение административных барьеров, обучение НКО для вхождения в реестр поставщиков социальных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 октября 2017 г. модерирую "круглый стол", на котором будут сформированы предложения по устранению барьеров с которыми сталкиваются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Сильченкова Ольга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информирование населения своего региона и НКО о перспективах партнерских отношений и взаимодействия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ноября проведу семинар о перспективах партнерских отношений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Сибагатуллина Елена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привлечение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бизнеса к социальным услугам в рамках стационара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декабре 2017 г. заключение соглашения с бизнесом по предоставлению социальных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Ксения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формирование нормативного правового поля Свердловской области для создания равных конкурентных возможностей для поставщиков социаальных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формирование подходов к разработке механизмов и мер поддержки НКО 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исполнителей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общественно полезных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Хайруллов Жамиль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укрепление добровольческого и волонтерского движения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проведение в апреле 2018 г. волонтерского форума в Ульяновске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Мажорова Любовь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тренерство и наставничество поставщиков социальных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декабре 2017 г. в Салехарде проведу серию онлайн тренингов для негосударственных поставщиков социальных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Андреева Екатерина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создание условий для формирования НКО в небольших населенных пунктах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заседании Общественной палаты расскажу о содержании работы и поддержке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Кинякина Марина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формирование предложений по развитию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Томской области на следующей неделе расскажу коллегам о содержании работы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449411" y="1612435"/>
            <a:ext cx="38552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ЛИЧНЫЕ МИССИИ И ОБЪЯВЛЕННЫЕ ДЕЙСТВИЯ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</a:p>
        </p:txBody>
      </p:sp>
    </p:spTree>
    <p:extLst>
      <p:ext uri="{BB962C8B-B14F-4D97-AF65-F5344CB8AC3E}">
        <p14:creationId xmlns:p14="http://schemas.microsoft.com/office/powerpoint/2010/main" val="132045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19440"/>
              </p:ext>
            </p:extLst>
          </p:nvPr>
        </p:nvGraphicFramePr>
        <p:xfrm>
          <a:off x="971600" y="2081057"/>
          <a:ext cx="7776863" cy="4662674"/>
        </p:xfrm>
        <a:graphic>
          <a:graphicData uri="http://schemas.openxmlformats.org/drawingml/2006/table">
            <a:tbl>
              <a:tblPr firstRow="1" bandRow="1"/>
              <a:tblGrid>
                <a:gridCol w="1976915"/>
                <a:gridCol w="3207660"/>
                <a:gridCol w="2592288"/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05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05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Стасиолик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Сергей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обеспечение взаимодействия межджу поставщиками и получателями социальных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ноябре 2017 г. создам НКО в сфере оказания помощи гражданам, находящимся в трудной жизнеенной ситуации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Тихомиров Андрей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быть готовым к конкурентной среде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внедрю новые формы в деятельность своего учреждения (социальный туризм, приемная семья для пожилых)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Козырева Ольга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перевод государственных учреждений на финансирование по стоимости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пересмотр тарифов на социальные услуги до 2018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Дедюева Елена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популяризация деятельности НКО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публикация в СМИ информации о положительном опыте деятельности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Богданов Дмитрий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формирование экосистемы социального предпринимательства в России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 января 2018 г. отбор и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акселерация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предпринимательских проектов в социальной сфере;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создам пилотную площадку на территории Ульяновской области по поддержке проектов в социальной сфере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Кудряшова Марина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привлечение НКО в социальную сферу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октября 2017 г. на соовещании донесу информацию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Каковкина Светлана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получение дополнительного опыта для развития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доведу до своего коллектива и выработаю направления деятельности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Сафронова Мария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повышение информированности НКО о возможностях государственной поддержки в качестве поставщиков социальных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проведение социологического исследования некоммерческого сектора РМЭ с элементами обучения о возможностях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449411" y="1612435"/>
            <a:ext cx="38552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ЛИЧНЫЕ МИССИИ И ОБЪЯВЛЕННЫЕ ДЕЙСТВИЯ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</a:p>
        </p:txBody>
      </p:sp>
    </p:spTree>
    <p:extLst>
      <p:ext uri="{BB962C8B-B14F-4D97-AF65-F5344CB8AC3E}">
        <p14:creationId xmlns:p14="http://schemas.microsoft.com/office/powerpoint/2010/main" val="422826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3630" y="1456923"/>
            <a:ext cx="28925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ЭКСПЕРТЫ - НОРМОТРАНСЛЯТОРЫ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5" y="68120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188910"/>
              </p:ext>
            </p:extLst>
          </p:nvPr>
        </p:nvGraphicFramePr>
        <p:xfrm>
          <a:off x="1960484" y="1764700"/>
          <a:ext cx="6096000" cy="3666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086"/>
                <a:gridCol w="3919914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50" dirty="0" smtClean="0"/>
                        <a:t>ФИО</a:t>
                      </a:r>
                      <a:endParaRPr lang="ru-RU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ДЕЛЕГИРОВАН</a:t>
                      </a:r>
                      <a:r>
                        <a:rPr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ГРУППУ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Аширджанян</a:t>
                      </a:r>
                      <a:r>
                        <a:rPr lang="ru-RU" baseline="0" dirty="0" smtClean="0"/>
                        <a:t> Нона </a:t>
                      </a:r>
                      <a:r>
                        <a:rPr lang="ru-RU" baseline="0" dirty="0" err="1" smtClean="0"/>
                        <a:t>Грачиковна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№15 Аутсорсинг социальных услуг</a:t>
                      </a:r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r>
                        <a:rPr lang="ru-RU" dirty="0" smtClean="0"/>
                        <a:t>Тимофеева Екатерина Владимировна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№1</a:t>
                      </a:r>
                      <a:r>
                        <a:rPr lang="ru-RU" baseline="0" dirty="0" smtClean="0"/>
                        <a:t> Социальная сплоченность общества</a:t>
                      </a:r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r>
                        <a:rPr lang="ru-RU" dirty="0" smtClean="0"/>
                        <a:t>Гусева Елена Александровна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№8 Качество и доступность</a:t>
                      </a:r>
                      <a:r>
                        <a:rPr lang="ru-RU" baseline="0" dirty="0" smtClean="0"/>
                        <a:t> соц. услуг</a:t>
                      </a:r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60482" y="4525669"/>
            <a:ext cx="6116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«Задача «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нормотрансляторов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»: 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- Донести до других участников содержание норм и миссию своей Тематической группы. 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- Принять участие в работе «опыляемой» группы до конца первого дня. 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- Каждая Тематическая группа выделяет до 5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нормотрансляторов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и Лидер согласовывается с выбранными группами о взаимодействии и направлении к ним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нормотрансляторов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6708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7281" y="1627098"/>
            <a:ext cx="28925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ЭКСПЕРТЫ - НОРМОТРАНСЛЯТОРЫ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63526" y="851375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НКО, социально-ответственный бизнес, государственные службы = партнеры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276688"/>
              </p:ext>
            </p:extLst>
          </p:nvPr>
        </p:nvGraphicFramePr>
        <p:xfrm>
          <a:off x="1964135" y="2161243"/>
          <a:ext cx="5596314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6314"/>
              </a:tblGrid>
              <a:tr h="3746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ПРОСЬБА</a:t>
                      </a:r>
                      <a:r>
                        <a:rPr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ДЕЛЕГИРОВАТЬ ЭКСПЕРТОВ</a:t>
                      </a:r>
                      <a:r>
                        <a:rPr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ИЗ ГРУППЫ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81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1294</Words>
  <Application>Microsoft Office PowerPoint</Application>
  <PresentationFormat>Экран (4:3)</PresentationFormat>
  <Paragraphs>189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IV Международный Социально-трудовой форум «Социальная сплоченность. Открытое общество. Равные возможности»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CNTK-video-f1</cp:lastModifiedBy>
  <cp:revision>21</cp:revision>
  <cp:lastPrinted>2017-10-24T13:42:37Z</cp:lastPrinted>
  <dcterms:created xsi:type="dcterms:W3CDTF">2017-10-22T11:39:11Z</dcterms:created>
  <dcterms:modified xsi:type="dcterms:W3CDTF">2017-10-24T14:01:43Z</dcterms:modified>
</cp:coreProperties>
</file>