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8" r:id="rId3"/>
    <p:sldId id="259" r:id="rId4"/>
    <p:sldId id="285" r:id="rId5"/>
    <p:sldId id="286" r:id="rId6"/>
    <p:sldId id="287" r:id="rId7"/>
    <p:sldId id="260" r:id="rId8"/>
    <p:sldId id="288" r:id="rId9"/>
    <p:sldId id="289" r:id="rId10"/>
    <p:sldId id="273" r:id="rId11"/>
    <p:sldId id="275" r:id="rId12"/>
    <p:sldId id="290" r:id="rId13"/>
    <p:sldId id="261" r:id="rId14"/>
    <p:sldId id="264" r:id="rId15"/>
    <p:sldId id="262" r:id="rId16"/>
    <p:sldId id="279" r:id="rId17"/>
    <p:sldId id="284" r:id="rId18"/>
    <p:sldId id="265" r:id="rId19"/>
    <p:sldId id="266" r:id="rId20"/>
    <p:sldId id="267" r:id="rId21"/>
    <p:sldId id="268" r:id="rId22"/>
    <p:sldId id="269" r:id="rId23"/>
    <p:sldId id="270" r:id="rId24"/>
    <p:sldId id="278" r:id="rId25"/>
    <p:sldId id="283" r:id="rId26"/>
    <p:sldId id="276" r:id="rId27"/>
    <p:sldId id="280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50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89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50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3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1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82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4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05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19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4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17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940AA-59A6-4230-9CF3-939B70B1D96C}" type="datetimeFigureOut">
              <a:rPr lang="ru-RU" smtClean="0"/>
              <a:t>24.10.2017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" y="5877272"/>
            <a:ext cx="9144000" cy="864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0" y="1124744"/>
            <a:ext cx="9144000" cy="20162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3" r="23185"/>
          <a:stretch/>
        </p:blipFill>
        <p:spPr>
          <a:xfrm>
            <a:off x="6878607" y="108083"/>
            <a:ext cx="598580" cy="6852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751" y="2060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sz="3200" b="1" dirty="0" smtClean="0"/>
              <a:t>IV</a:t>
            </a:r>
            <a:r>
              <a:rPr lang="ru-RU" sz="3200" b="1" dirty="0" smtClean="0"/>
              <a:t> Международный Социально-трудовой форум «Социальная сплоченность. Открытое общество. Равные возможности»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en-AU" sz="3200" dirty="0"/>
              <a:t/>
            </a:r>
            <a:br>
              <a:rPr lang="en-AU" sz="3200" dirty="0"/>
            </a:br>
            <a:endParaRPr lang="ru-RU" sz="32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971600" y="3968358"/>
            <a:ext cx="7056784" cy="14048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FF0000"/>
                </a:solidFill>
              </a:rPr>
              <a:t>Тематическая </a:t>
            </a:r>
            <a:r>
              <a:rPr lang="ru-RU" sz="2400" b="1" dirty="0">
                <a:solidFill>
                  <a:srgbClr val="FF0000"/>
                </a:solidFill>
              </a:rPr>
              <a:t>группа №2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«</a:t>
            </a:r>
            <a:r>
              <a:rPr lang="ru-RU" sz="2400" b="1" dirty="0">
                <a:solidFill>
                  <a:srgbClr val="FF0000"/>
                </a:solidFill>
              </a:rPr>
              <a:t>Думая о пожилых – мы думаем о будущем»</a:t>
            </a:r>
            <a:endParaRPr lang="ru-RU" sz="2400" dirty="0">
              <a:solidFill>
                <a:srgbClr val="FF0000"/>
              </a:solidFill>
            </a:endParaRPr>
          </a:p>
          <a:p>
            <a:pPr algn="l"/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375122" y="6111884"/>
            <a:ext cx="252067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Ульяновск</a:t>
            </a:r>
          </a:p>
          <a:p>
            <a:r>
              <a:rPr lang="ru-RU" sz="1800" dirty="0" smtClean="0"/>
              <a:t>24-26 октября 2017</a:t>
            </a:r>
            <a:endParaRPr lang="ru-RU" sz="1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36" y="205189"/>
            <a:ext cx="607793" cy="5068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1" y="192682"/>
            <a:ext cx="1872208" cy="5152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9" t="18142" r="12173" b="25934"/>
          <a:stretch/>
        </p:blipFill>
        <p:spPr>
          <a:xfrm>
            <a:off x="4031719" y="-11005"/>
            <a:ext cx="1515472" cy="8370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9" r="24743"/>
          <a:stretch/>
        </p:blipFill>
        <p:spPr>
          <a:xfrm>
            <a:off x="5364088" y="160845"/>
            <a:ext cx="820857" cy="57887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232" y="108084"/>
            <a:ext cx="568261" cy="5682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8" t="1" b="-8863"/>
          <a:stretch/>
        </p:blipFill>
        <p:spPr>
          <a:xfrm>
            <a:off x="2707723" y="108084"/>
            <a:ext cx="866368" cy="6394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87" y="205188"/>
            <a:ext cx="1072884" cy="44521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726" y="108084"/>
            <a:ext cx="503893" cy="70199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85464"/>
            <a:ext cx="710579" cy="44411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2451607" y="3529008"/>
            <a:ext cx="4071756" cy="439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Стратегическая сессия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10505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1650354" y="1053984"/>
            <a:ext cx="1062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МИССИЯ</a:t>
            </a:r>
            <a:endParaRPr lang="ru-RU" b="1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755576" y="476672"/>
            <a:ext cx="7402069" cy="5773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>
                <a:solidFill>
                  <a:srgbClr val="FF0000"/>
                </a:solidFill>
              </a:rPr>
              <a:t>Тематическая группа №2 </a:t>
            </a:r>
            <a:endParaRPr lang="en-US" sz="1800" b="1">
              <a:solidFill>
                <a:srgbClr val="FF0000"/>
              </a:solidFill>
            </a:endParaRPr>
          </a:p>
          <a:p>
            <a:r>
              <a:rPr lang="ru-RU" sz="1800" b="1">
                <a:solidFill>
                  <a:srgbClr val="FF0000"/>
                </a:solidFill>
              </a:rPr>
              <a:t>«Думая о пожилых – мы думаем о будущем»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665333"/>
              </p:ext>
            </p:extLst>
          </p:nvPr>
        </p:nvGraphicFramePr>
        <p:xfrm>
          <a:off x="1043608" y="1637962"/>
          <a:ext cx="7560839" cy="5052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39"/>
              </a:tblGrid>
              <a:tr h="35755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МИССИЯ</a:t>
                      </a:r>
                      <a:r>
                        <a:rPr lang="ru-RU" sz="1200" baseline="0" dirty="0" smtClean="0"/>
                        <a:t> ОБЩАЯ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1932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активное долголетие и благополучие  граждан старшего поколения - основа нравственно- сильного  государства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</a:tr>
              <a:tr h="351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отстаивание интересов граждан пожилого возраста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сберечь человечество через любовь и уважение к людям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серебряного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возраста, позитив, оптимизм и счастье - в жизнь ГПВ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пожилой человек - активный член гражданского современного общества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пенсионеры - это достойная старость, активная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жизненная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позиция, воля страны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раскрытие и сбережение творческого потенциала граждан старшего поколения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частица общения - важный путь в современном обществе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активное достойное будущее граждан золотого возраста, жизнь без проблем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сохраняем историю, сохраняем прошлое и смотрим радостно в будущее, без уважения к прошлому, нет будущего, достойная старость достойной стране, уважая граждан старшего возраста, сохраняя традиции,  мы смотрим в будущее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граждане старшего поколения - золотой фонд России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 активным долголетием - достигнем мы столетия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5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старейшины Ульяновска - здесь Ваш дом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6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218345"/>
              </p:ext>
            </p:extLst>
          </p:nvPr>
        </p:nvGraphicFramePr>
        <p:xfrm>
          <a:off x="539552" y="1711723"/>
          <a:ext cx="8162797" cy="5012695"/>
        </p:xfrm>
        <a:graphic>
          <a:graphicData uri="http://schemas.openxmlformats.org/drawingml/2006/table">
            <a:tbl>
              <a:tblPr firstRow="1" bandRow="1"/>
              <a:tblGrid>
                <a:gridCol w="2075021"/>
                <a:gridCol w="3366843"/>
                <a:gridCol w="2720933"/>
              </a:tblGrid>
              <a:tr h="393172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ФИО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ЛИЧНЫЕ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МИССИИ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ОБЪЯВЛЕННЫЕ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ДЕЙСТВИЯ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5094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Калашникова Евгения Владимировна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образованность и просвещенность в правах и возможность пенсионеров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01.11.2017 года открую школу молодого пенсионера на базе отделения ПФ по Заволжскому району г. Ульяновска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279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Алексеева Ольга Викторовна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оздоровление и реабилитация ГПВ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13.11.2017 года проведу беседу по 4 Форуму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94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Хайдакова Саяна Гайсановна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организация культурно-массовых, спортивных и других мероприятий для ГПВ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05.11.2017 встречусь с представителями общественных организаций, проинформирую о работе форума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279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Захарова Аида Ивановна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отстаивание интересов ГПВ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8.11.2017 года встречусь с советом ветеранов района, расскажу о форуме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279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Демич Евгений Алексеевич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информированность Правительства УО о проблемах активного долголетия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04., 07., 16.11.2017 года выступлю на митинге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4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Самойленко Ольга Александровна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организация культурно- массовых мероприятий на базе ВОГЦ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30.10.2017 года проинформирую руководство о программе "серебрянные каникулы"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4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Шупик Марина Александровна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проведение культурно- массовых мероприятий на базе ВОГЦ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01.11.2017 года соберу специалистов для разработки программы "серебрянные каникулы"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4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Кукушкина  Наталья Николаевна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лечение и просвещение ГПВ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26.10.2017 года продолжаю лечить ГПВ и заниматься сан- просвет работой в рамках агитпоезда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4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Чудаева Олга Геннадьевна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активное участие в обсуждении вопросов, касающихся активности и благополучия граждан старшего поколения с ОВЗ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 15.01.2017  представлю отчет на попечительском совете группы активное долголетие с фото репортажем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946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Павловская Елена Александровна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активное участие в реабилитационно- организационной работе с людьми пожилого возраста с ОВЗ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 15.01.2017  представлю отчет на попечительском совете группы активное долголетие с фото репортажем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967840" y="1125556"/>
            <a:ext cx="4912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ЛИЧНЫЕ МИССИИ И ОБЪЯВЛЕННЫЕ ДЕЙСТВИЯ</a:t>
            </a:r>
            <a:endParaRPr lang="ru-RU" b="1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187624" y="476672"/>
            <a:ext cx="6681989" cy="6488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FF0000"/>
                </a:solidFill>
              </a:rPr>
              <a:t>Тематическая группа №2 </a:t>
            </a:r>
            <a:endParaRPr lang="en-US" sz="1800" b="1" dirty="0">
              <a:solidFill>
                <a:srgbClr val="FF0000"/>
              </a:solidFill>
            </a:endParaRPr>
          </a:p>
          <a:p>
            <a:r>
              <a:rPr lang="ru-RU" sz="1800" b="1" dirty="0">
                <a:solidFill>
                  <a:srgbClr val="FF0000"/>
                </a:solidFill>
              </a:rPr>
              <a:t>«Думая о пожилых – мы думаем о будущем»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45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102013"/>
              </p:ext>
            </p:extLst>
          </p:nvPr>
        </p:nvGraphicFramePr>
        <p:xfrm>
          <a:off x="395536" y="1124744"/>
          <a:ext cx="8229351" cy="4301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117"/>
                <a:gridCol w="2743117"/>
                <a:gridCol w="2743117"/>
              </a:tblGrid>
              <a:tr h="512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Трусова Ольга Александровна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организация и реализация проектов для ГПВ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 конца года сформирую план по расширению старых и внесению новых проектов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9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Адамова Тамара Николаевна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прививать любовь к близким, Родине, воспитание патриотизма у внуков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28.10.2017 года встречусь с внуками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9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Бикаева Анна Николаевна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не оставлять близких в одиночестве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30.10.2017 года ознакомлю ПСУ с итогами форума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25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Марьева Татьяна Борисовна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информированность населения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30.10.2017 года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проиинформирую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ГПВ о работе форума и продолжу информировать граждан о ЦАД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9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Сергеева Валентина Борисовна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обучение общественных организаций и ГПВ написанию социальных проектов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26.10.2017 года проведу запланированную встречу с общественными организациями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9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Мищенко Татьяна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проведение психологической работы с ГПВ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25.10.2017 года проведу психологическое  занятие  "Осенняя меланхолия"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9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Королёва Ирина Павловна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заинтересованность ПСУ в волонтерском движении ЦАД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30.10.2017 года проинформирую население о работе форума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9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Галанова Екатерина Ивановна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информированность населения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30.10.2017 года проинформирую сотрудников о работе форума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8019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Лебедева Наталья Васильевна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обобщение и распространение передового опыта в области активного долголетия граждан старшего поколения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30.10.2017 года сформирую график обучения специалистов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соцсферы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г. Москвы, с 01.11.2017 года их обучение, согласно графика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9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Риттер Олег Константинович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согласованность образовательных программ активного долголетия г. Москвы и УО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27.10.2017 года организую подписание соглашения 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682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9" y="1556792"/>
            <a:ext cx="3669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ЭКСПЕРТЫ - НОРМОТРАНСЛЯТОРЫ</a:t>
            </a:r>
            <a:endParaRPr lang="ru-RU" b="1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763689" y="681200"/>
            <a:ext cx="6634160" cy="6049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FF0000"/>
                </a:solidFill>
              </a:rPr>
              <a:t>Тематическая группа №2 </a:t>
            </a:r>
            <a:endParaRPr lang="en-US" sz="1800" b="1" dirty="0">
              <a:solidFill>
                <a:srgbClr val="FF0000"/>
              </a:solidFill>
            </a:endParaRPr>
          </a:p>
          <a:p>
            <a:r>
              <a:rPr lang="ru-RU" sz="1800" b="1" dirty="0">
                <a:solidFill>
                  <a:srgbClr val="FF0000"/>
                </a:solidFill>
              </a:rPr>
              <a:t>«Думая о пожилых – мы думаем о будущем»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997336"/>
              </p:ext>
            </p:extLst>
          </p:nvPr>
        </p:nvGraphicFramePr>
        <p:xfrm>
          <a:off x="1187624" y="2348880"/>
          <a:ext cx="6768752" cy="18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6238"/>
                <a:gridCol w="4352514"/>
              </a:tblGrid>
              <a:tr h="6443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ФИО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ДЕЛЕГИРОВАН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В ГРУППУ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930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Сенюта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Михаил Романович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9/ Достояный труд - основа социальной политики государства тема</a:t>
                      </a:r>
                    </a:p>
                  </a:txBody>
                  <a:tcPr marL="9525" marR="9525" marT="9525" marB="0" anchor="b"/>
                </a:tc>
              </a:tr>
              <a:tr h="5627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Щербаков Олег Юрьевич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№13/ Критерии нуждаемости и адресности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70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7281" y="1627098"/>
            <a:ext cx="3669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ЭКСПЕРТЫ - НОРМОТРАНСЛЯТОРЫ</a:t>
            </a:r>
            <a:endParaRPr lang="ru-RU" b="1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475656" y="851375"/>
            <a:ext cx="6925843" cy="7757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FF0000"/>
                </a:solidFill>
              </a:rPr>
              <a:t>Тематическая группа №2 </a:t>
            </a:r>
            <a:endParaRPr lang="en-US" sz="1800" b="1" dirty="0">
              <a:solidFill>
                <a:srgbClr val="FF0000"/>
              </a:solidFill>
            </a:endParaRPr>
          </a:p>
          <a:p>
            <a:r>
              <a:rPr lang="ru-RU" sz="1800" b="1" dirty="0">
                <a:solidFill>
                  <a:srgbClr val="FF0000"/>
                </a:solidFill>
              </a:rPr>
              <a:t>«Думая о пожилых – мы думаем о будущем»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24688"/>
              </p:ext>
            </p:extLst>
          </p:nvPr>
        </p:nvGraphicFramePr>
        <p:xfrm>
          <a:off x="899591" y="1996431"/>
          <a:ext cx="7632848" cy="4024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816424"/>
              </a:tblGrid>
              <a:tr h="7568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Нормотворцы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Круглый стол/время проведения</a:t>
                      </a: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</a:tr>
              <a:tr h="5018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Калашникова Евгения Владимировна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Европейская социальная Хартия в Российской Федерации/ 11.00.</a:t>
                      </a:r>
                    </a:p>
                  </a:txBody>
                  <a:tcPr marL="9525" marR="9525" marT="9525" marB="0" anchor="b"/>
                </a:tc>
              </a:tr>
              <a:tr h="5018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Галанова Екатерина Ивановна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НКО и государственные социальные службы: партнеры или конкуренты?/ 11.00.</a:t>
                      </a:r>
                    </a:p>
                  </a:txBody>
                  <a:tcPr marL="9525" marR="9525" marT="9525" marB="0" anchor="b"/>
                </a:tc>
              </a:tr>
              <a:tr h="5018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Самойленко Ольга Александровна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сплоченность общества и социальная ответственность каждого/ 11.00.</a:t>
                      </a:r>
                    </a:p>
                  </a:txBody>
                  <a:tcPr marL="9525" marR="9525" marT="9525" marB="0" anchor="b"/>
                </a:tc>
              </a:tr>
              <a:tr h="5145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Роль социальных коммуникаций и проектного управления в социальной политике/ 14.30.</a:t>
                      </a:r>
                    </a:p>
                  </a:txBody>
                  <a:tcPr marL="9525" marR="9525" marT="9525" marB="0" anchor="b"/>
                </a:tc>
              </a:tr>
              <a:tr h="5018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Шупик Марина Александровна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сплоченность общества и социальная ответственность каждого/ 11.00.</a:t>
                      </a:r>
                    </a:p>
                  </a:txBody>
                  <a:tcPr marL="9525" marR="9525" marT="9525" marB="0" anchor="b"/>
                </a:tc>
              </a:tr>
              <a:tr h="7459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Роль социальных коммуникаций и проектного управления в социальной политике/ 14.30.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81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/>
          <p:nvPr/>
        </p:nvSpPr>
        <p:spPr>
          <a:xfrm>
            <a:off x="1115616" y="1701376"/>
            <a:ext cx="7187135" cy="346247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r>
              <a:rPr lang="ru-RU" b="1" dirty="0" smtClean="0">
                <a:latin typeface="+mj-lt"/>
              </a:rPr>
              <a:t>СОГЛАСОВАНИЕ СПИСКОВ НОРМОТРАНСЛЯТОРОВ – ВСТРЕЧА ШТАБА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259632" y="1121422"/>
            <a:ext cx="7138217" cy="5799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FF0000"/>
                </a:solidFill>
              </a:rPr>
              <a:t>Тематическая группа №2 </a:t>
            </a:r>
            <a:endParaRPr lang="en-US" sz="1800" b="1" dirty="0">
              <a:solidFill>
                <a:srgbClr val="FF0000"/>
              </a:solidFill>
            </a:endParaRPr>
          </a:p>
          <a:p>
            <a:r>
              <a:rPr lang="ru-RU" sz="1800" b="1" dirty="0">
                <a:solidFill>
                  <a:srgbClr val="FF0000"/>
                </a:solidFill>
              </a:rPr>
              <a:t>«Думая о пожилых – мы думаем о будущем»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18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9875" y="1340768"/>
            <a:ext cx="2023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ПРАВИЛА ГРУППЫ</a:t>
            </a:r>
            <a:endParaRPr lang="ru-RU" b="1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5" y="681200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395253"/>
              </p:ext>
            </p:extLst>
          </p:nvPr>
        </p:nvGraphicFramePr>
        <p:xfrm>
          <a:off x="1960484" y="1764700"/>
          <a:ext cx="6096000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364"/>
                <a:gridCol w="4852636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(принятые)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03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827584" y="260647"/>
            <a:ext cx="7402069" cy="11521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FF0000"/>
                </a:solidFill>
              </a:rPr>
              <a:t>Тематическая группа №2 </a:t>
            </a:r>
            <a:endParaRPr lang="en-US" sz="1800" b="1" dirty="0">
              <a:solidFill>
                <a:srgbClr val="FF0000"/>
              </a:solidFill>
            </a:endParaRPr>
          </a:p>
          <a:p>
            <a:r>
              <a:rPr lang="ru-RU" sz="1800" b="1" dirty="0">
                <a:solidFill>
                  <a:srgbClr val="FF0000"/>
                </a:solidFill>
              </a:rPr>
              <a:t>«Думая о пожилых – мы думаем о будущем</a:t>
            </a:r>
            <a:r>
              <a:rPr lang="ru-RU" sz="1800" b="1" dirty="0" smtClean="0">
                <a:solidFill>
                  <a:srgbClr val="FF0000"/>
                </a:solidFill>
              </a:rPr>
              <a:t>»</a:t>
            </a:r>
          </a:p>
          <a:p>
            <a:endParaRPr lang="ru-RU" sz="1800" b="1" dirty="0">
              <a:solidFill>
                <a:srgbClr val="FF0000"/>
              </a:solidFill>
            </a:endParaRPr>
          </a:p>
          <a:p>
            <a:r>
              <a:rPr lang="ru-RU" sz="1800" b="1" dirty="0" smtClean="0">
                <a:solidFill>
                  <a:srgbClr val="FF0000"/>
                </a:solidFill>
              </a:rPr>
              <a:t>Образ будущего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412776"/>
            <a:ext cx="8057498" cy="4710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/>
              <a:t>	Санаторно- </a:t>
            </a:r>
            <a:r>
              <a:rPr lang="ru-RU" sz="1200" dirty="0"/>
              <a:t>курортное лечение доступно для граждан пожилого возраста.</a:t>
            </a:r>
          </a:p>
          <a:p>
            <a:pPr algn="just"/>
            <a:r>
              <a:rPr lang="ru-RU" sz="1200" dirty="0" smtClean="0"/>
              <a:t>	Старшее </a:t>
            </a:r>
            <a:r>
              <a:rPr lang="ru-RU" sz="1200" dirty="0"/>
              <a:t>поколение - надежда на сохранение в обществе человечности.</a:t>
            </a:r>
          </a:p>
          <a:p>
            <a:pPr algn="just"/>
            <a:r>
              <a:rPr lang="ru-RU" sz="1200" dirty="0" smtClean="0"/>
              <a:t>	Осуществляется </a:t>
            </a:r>
            <a:r>
              <a:rPr lang="ru-RU" sz="1200" dirty="0"/>
              <a:t>ежегодное полное профессиональное  качественное обязательное  бесплатное медицинское обследование пожилых граждан с посещением школ для гипертоников, больных сахарным диабетом, опорно-двигательного аппарата. Пожилые люди обслуживаются в гериатрических отделениях и получают реабилитационные и социальные услуги. Организация "Красный крест" принимает активное участие в помощи ГПВ, совершенствуется  работа гос. и общественных объединений по работе с выходом на конкретного человека.  </a:t>
            </a:r>
          </a:p>
          <a:p>
            <a:pPr algn="just"/>
            <a:r>
              <a:rPr lang="ru-RU" sz="1200" dirty="0"/>
              <a:t>Открыты  ЦАД в каждом районе, работает сеть разностороннего содержательного качественного пространства для ГПВ для реализации их интересов. Осуществляется занятость и обучение пожилых граждан. Существуют и развиваются возрастные спортивные школы по основным направлениям: суставная гимнастика, </a:t>
            </a:r>
            <a:r>
              <a:rPr lang="ru-RU" sz="1200" dirty="0" err="1"/>
              <a:t>кардио</a:t>
            </a:r>
            <a:r>
              <a:rPr lang="ru-RU" sz="1200" dirty="0"/>
              <a:t>- направление, гибкость, выносливость, есть возможность бесплатного посещения спортивных кружков, секций на предприятиях</a:t>
            </a:r>
            <a:r>
              <a:rPr lang="ru-RU" sz="1200" dirty="0" smtClean="0"/>
              <a:t>. Идет </a:t>
            </a:r>
            <a:r>
              <a:rPr lang="ru-RU" sz="1200" dirty="0"/>
              <a:t>популяризация программ активного долголетия и широкое освещение в СМИ, организовано движение  волонтеров из числа граждан старшего поколения. Работает  программа по трудоустройству ГПВ (наставничество, переобучение, </a:t>
            </a:r>
            <a:r>
              <a:rPr lang="ru-RU" sz="1200" dirty="0" err="1"/>
              <a:t>самозанятость</a:t>
            </a:r>
            <a:r>
              <a:rPr lang="ru-RU" sz="1200" dirty="0"/>
              <a:t>). Проводятся культурно- массовые мероприятия. Осуществляется активное сотрудничество с благотворителями. В каждом районе города отдельное помещение для  ведения культурно- досуговой </a:t>
            </a:r>
            <a:r>
              <a:rPr lang="ru-RU" sz="1200" dirty="0" smtClean="0"/>
              <a:t>деятельности. </a:t>
            </a:r>
            <a:r>
              <a:rPr lang="ru-RU" sz="1200" dirty="0"/>
              <a:t>Увеличены предоставляемые площади для ЦАД. Привлекаются средства грантов для  финансов организации данной деятельности, внесены изменения в  условия для получения грантов для ГПВ (</a:t>
            </a:r>
            <a:r>
              <a:rPr lang="ru-RU" sz="1200" dirty="0" err="1"/>
              <a:t>физ</a:t>
            </a:r>
            <a:r>
              <a:rPr lang="ru-RU" sz="1200" dirty="0"/>
              <a:t> лицо). Созданы  игровые зоны для внуков, пришедших с ГПВ. Проводится </a:t>
            </a:r>
            <a:r>
              <a:rPr lang="ru-RU" sz="1200" dirty="0" err="1"/>
              <a:t>маштабирование</a:t>
            </a:r>
            <a:r>
              <a:rPr lang="ru-RU" sz="1200" dirty="0"/>
              <a:t> передового опыта ЦАД.</a:t>
            </a:r>
          </a:p>
          <a:p>
            <a:pPr algn="just"/>
            <a:r>
              <a:rPr lang="ru-RU" sz="1200" dirty="0" smtClean="0"/>
              <a:t>	Социальные </a:t>
            </a:r>
            <a:r>
              <a:rPr lang="ru-RU" sz="1200" dirty="0"/>
              <a:t>дома: по 1 человеку в комнате, вся социальная служба на первом этаже.  ОДП в каждом районе. Созданы комфортные условия для проживания в ПНИ. Совершенствуется  работа по </a:t>
            </a:r>
            <a:r>
              <a:rPr lang="ru-RU" sz="1200" dirty="0" err="1"/>
              <a:t>неущемлению</a:t>
            </a:r>
            <a:r>
              <a:rPr lang="ru-RU" sz="1200" dirty="0"/>
              <a:t> прав и интересов недееспособных граждан. Выделяется достаточно бюджетных  средств.</a:t>
            </a:r>
          </a:p>
          <a:p>
            <a:pPr algn="just"/>
            <a:r>
              <a:rPr lang="ru-RU" sz="1200" dirty="0"/>
              <a:t> </a:t>
            </a:r>
            <a:r>
              <a:rPr lang="ru-RU" sz="1200" dirty="0" smtClean="0"/>
              <a:t>расширение </a:t>
            </a:r>
            <a:r>
              <a:rPr lang="ru-RU" sz="1200" dirty="0"/>
              <a:t>и увеличение охвата программы в рамках РФ</a:t>
            </a:r>
          </a:p>
          <a:p>
            <a:pPr algn="just"/>
            <a:r>
              <a:rPr lang="ru-RU" sz="1200" dirty="0" smtClean="0"/>
              <a:t>	Разработано </a:t>
            </a:r>
            <a:r>
              <a:rPr lang="ru-RU" sz="1200" dirty="0"/>
              <a:t>достаточное количество литературы для </a:t>
            </a:r>
            <a:r>
              <a:rPr lang="ru-RU" sz="1200" dirty="0" smtClean="0"/>
              <a:t>ГПВ; активная </a:t>
            </a:r>
            <a:r>
              <a:rPr lang="ru-RU" sz="1200" dirty="0"/>
              <a:t>пропаганда </a:t>
            </a:r>
            <a:r>
              <a:rPr lang="ru-RU" sz="1200" dirty="0" err="1" smtClean="0"/>
              <a:t>межпоколенческих</a:t>
            </a:r>
            <a:r>
              <a:rPr lang="ru-RU" sz="1200" dirty="0" smtClean="0"/>
              <a:t> </a:t>
            </a:r>
            <a:r>
              <a:rPr lang="ru-RU" sz="1200" dirty="0"/>
              <a:t>отношений с обязательным участием </a:t>
            </a:r>
            <a:r>
              <a:rPr lang="ru-RU" sz="1200" dirty="0" smtClean="0"/>
              <a:t>государства; на </a:t>
            </a:r>
            <a:r>
              <a:rPr lang="ru-RU" sz="1200" dirty="0"/>
              <a:t>каждом предприятии - школы мол </a:t>
            </a:r>
            <a:r>
              <a:rPr lang="ru-RU" sz="1200" dirty="0" smtClean="0"/>
              <a:t>пенс; доступность </a:t>
            </a:r>
            <a:r>
              <a:rPr lang="ru-RU" sz="1200" dirty="0"/>
              <a:t>путешествия ГПВ по </a:t>
            </a:r>
            <a:r>
              <a:rPr lang="ru-RU" sz="1200" dirty="0" smtClean="0"/>
              <a:t>стране; институты </a:t>
            </a:r>
            <a:r>
              <a:rPr lang="ru-RU" sz="1200" dirty="0"/>
              <a:t>питания для </a:t>
            </a:r>
            <a:r>
              <a:rPr lang="ru-RU" sz="1200" dirty="0" smtClean="0"/>
              <a:t>ГПВ.</a:t>
            </a:r>
            <a:endParaRPr lang="ru-RU" sz="12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70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/>
          <p:nvPr/>
        </p:nvSpPr>
        <p:spPr>
          <a:xfrm>
            <a:off x="1824283" y="1039921"/>
            <a:ext cx="6442872" cy="2469905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r>
              <a:rPr lang="ru-RU" sz="1600" b="1" dirty="0" smtClean="0">
                <a:latin typeface="+mj-lt"/>
              </a:rPr>
              <a:t>ЗАДАНИЕ КАЖДОМУ УЧАСТНИКУ ГРУППЫ </a:t>
            </a:r>
          </a:p>
          <a:p>
            <a:endParaRPr lang="ru-RU" b="1" dirty="0">
              <a:latin typeface="+mj-lt"/>
            </a:endParaRPr>
          </a:p>
          <a:p>
            <a:r>
              <a:rPr lang="ru-RU" dirty="0"/>
              <a:t>- Описать свой проект для представления группе на следующий день;</a:t>
            </a:r>
          </a:p>
          <a:p>
            <a:r>
              <a:rPr lang="ru-RU" dirty="0"/>
              <a:t>- Описать свои компетенции, которыми готов делиться по запросу от участников группы и сформулировать запрос к участникам группы на необходимые компетенции, по которым считает необходимым свой личностный рост.</a:t>
            </a:r>
          </a:p>
          <a:p>
            <a:endParaRPr lang="ru-RU" sz="1400" b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22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3121" y="2171510"/>
            <a:ext cx="30431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ДЕНЬ ВТОРОЙ</a:t>
            </a:r>
            <a:endParaRPr lang="ru-RU" sz="2800" b="1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83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74142" y="1268760"/>
            <a:ext cx="6442872" cy="4039565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r>
              <a:rPr lang="ru-RU" sz="1600" b="1" dirty="0" smtClean="0">
                <a:latin typeface="+mj-lt"/>
              </a:rPr>
              <a:t>ЗАДАЧИ ПЕРВОГО ДНЯ СЕССИИ</a:t>
            </a:r>
          </a:p>
          <a:p>
            <a:endParaRPr lang="ru-RU" sz="1200" dirty="0">
              <a:latin typeface="+mj-lt"/>
            </a:endParaRPr>
          </a:p>
          <a:p>
            <a:r>
              <a:rPr lang="ru-RU" sz="2000" dirty="0"/>
              <a:t>Мы ответим на актуальные вопросы и придём к общему видению совместного будущего, сверим основные шаги в его достижении, измерим собственный потенциал и определим преодолеваемые барьеры.</a:t>
            </a:r>
          </a:p>
          <a:p>
            <a:endParaRPr lang="ru-RU" sz="2000" dirty="0"/>
          </a:p>
          <a:p>
            <a:r>
              <a:rPr lang="ru-RU" sz="2000" dirty="0"/>
              <a:t>Практически на всех сегодняшних мероприятиях звучит один и тот же тезис: у нас есть стратегии, программы инновационного развития, программы научно-технического развития, дорожные карты, но до сих пор нет единого понимания целевой модели, которая была бы принята сообществом.</a:t>
            </a:r>
          </a:p>
          <a:p>
            <a:endParaRPr lang="ru-RU" sz="1200" dirty="0" smtClean="0">
              <a:latin typeface="+mj-lt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650736" y="517298"/>
            <a:ext cx="6537973" cy="6074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FF0000"/>
                </a:solidFill>
              </a:rPr>
              <a:t>Тематическая группа №2 </a:t>
            </a:r>
            <a:endParaRPr lang="en-US" sz="1800" b="1" dirty="0" smtClean="0">
              <a:solidFill>
                <a:srgbClr val="FF0000"/>
              </a:solidFill>
            </a:endParaRPr>
          </a:p>
          <a:p>
            <a:r>
              <a:rPr lang="ru-RU" sz="1800" b="1" dirty="0" smtClean="0">
                <a:solidFill>
                  <a:srgbClr val="FF0000"/>
                </a:solidFill>
              </a:rPr>
              <a:t>«</a:t>
            </a:r>
            <a:r>
              <a:rPr lang="ru-RU" sz="1800" b="1" dirty="0">
                <a:solidFill>
                  <a:srgbClr val="FF0000"/>
                </a:solidFill>
              </a:rPr>
              <a:t>Думая о пожилых – мы думаем о будущем»</a:t>
            </a:r>
            <a:endParaRPr lang="ru-RU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39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/>
          <p:nvPr/>
        </p:nvSpPr>
        <p:spPr>
          <a:xfrm>
            <a:off x="395536" y="931064"/>
            <a:ext cx="8280920" cy="6317112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r>
              <a:rPr lang="ru-RU" sz="1600" b="1" dirty="0" smtClean="0">
                <a:latin typeface="+mj-lt"/>
              </a:rPr>
              <a:t>ЗАДАЧИ ВТОРОГО ДНЯ СЕССИИ</a:t>
            </a:r>
          </a:p>
          <a:p>
            <a:r>
              <a:rPr lang="ru-RU" sz="1600" dirty="0"/>
              <a:t>На основании коллективно сформулированного Образа будущего (ОБ), Тематические группы выстраивают контур темы – формируют общий список контрагентов (в связке с ожидаемыми эффектами) и </a:t>
            </a:r>
            <a:r>
              <a:rPr lang="ru-RU" sz="1600" dirty="0" err="1"/>
              <a:t>рейтингованием</a:t>
            </a:r>
            <a:r>
              <a:rPr lang="ru-RU" sz="1600" dirty="0"/>
              <a:t> определяют ключевых КА, с которыми выстраивается работа на первом этапе.</a:t>
            </a:r>
          </a:p>
          <a:p>
            <a:r>
              <a:rPr lang="ru-RU" sz="1600" dirty="0"/>
              <a:t>Затем формируется список инициатив и проектов, актуальных для каждой темы. </a:t>
            </a:r>
          </a:p>
          <a:p>
            <a:r>
              <a:rPr lang="ru-RU" sz="1600" dirty="0"/>
              <a:t>После этого группы переходят к построению Дорожных карт и определяют струны (направления), по которым проектируется деятельность для достижения ОБ. Рекомендуемый набор струн: События, Медиа, Власть и нормотворчество, Команда, Ресурсы, Струны по ключевым контрагентам (рекомендуется проектирование на </a:t>
            </a:r>
            <a:r>
              <a:rPr lang="ru-RU" sz="1600" dirty="0" err="1"/>
              <a:t>стратсессии</a:t>
            </a:r>
            <a:r>
              <a:rPr lang="ru-RU" sz="1600" dirty="0"/>
              <a:t> не более чем 7 струн). Для каждой группы проработка нормативных барьеров обязательна.</a:t>
            </a:r>
          </a:p>
          <a:p>
            <a:r>
              <a:rPr lang="ru-RU" sz="1600" dirty="0"/>
              <a:t>В конце второго дня на пленарном заседании-Смотре экспертам, выбранным с помощью рейтинга из числа самих участников тематических групп, представляются презентации Дорожных карт, сформированных на основе Образа будущего (первый день). </a:t>
            </a:r>
          </a:p>
          <a:p>
            <a:r>
              <a:rPr lang="ru-RU" sz="1600" dirty="0"/>
              <a:t> </a:t>
            </a:r>
          </a:p>
          <a:p>
            <a:r>
              <a:rPr lang="ru-RU" sz="1600" dirty="0"/>
              <a:t>Для всех групп сквозное направления: </a:t>
            </a:r>
          </a:p>
          <a:p>
            <a:r>
              <a:rPr lang="ru-RU" sz="1600" dirty="0"/>
              <a:t>- нормативно-правовые и административные барьеры, законодательные инициативы.</a:t>
            </a:r>
          </a:p>
          <a:p>
            <a:r>
              <a:rPr lang="ru-RU" sz="1600" dirty="0"/>
              <a:t>- модель работы Тематической группы в регионе, на примере Ульяновской области.</a:t>
            </a:r>
          </a:p>
          <a:p>
            <a:r>
              <a:rPr lang="ru-RU" sz="1600" dirty="0"/>
              <a:t> </a:t>
            </a:r>
          </a:p>
          <a:p>
            <a:r>
              <a:rPr lang="ru-RU" sz="1600" dirty="0"/>
              <a:t>На Смотре Большое жюри рассматривает презентации Тематических групп с точки зрения оказания поддержки. Поддержка может быть оказана исключительно в проектной логике, на основании предложений группы и заявленной ответственности лидеров групп и конкретных проектов.</a:t>
            </a:r>
          </a:p>
          <a:p>
            <a:endParaRPr lang="en-A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AU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89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3631" y="1235691"/>
            <a:ext cx="3573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РЕЙТИНГ ПРОЕКТОВ, ИНИЦИАТИВ</a:t>
            </a:r>
            <a:endParaRPr lang="ru-RU" b="1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549743"/>
              </p:ext>
            </p:extLst>
          </p:nvPr>
        </p:nvGraphicFramePr>
        <p:xfrm>
          <a:off x="1960485" y="1769836"/>
          <a:ext cx="6096000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915"/>
                <a:gridCol w="3713085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РЕЙТИНГ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ПРОЕКТ,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ИНИЦИАТИВА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73396" y="4465963"/>
            <a:ext cx="63710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Знакомство начинается с представления проекта несколькими тезисами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20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3"/>
          <p:cNvSpPr/>
          <p:nvPr/>
        </p:nvSpPr>
        <p:spPr>
          <a:xfrm>
            <a:off x="1859879" y="1039921"/>
            <a:ext cx="6442872" cy="346247"/>
          </a:xfrm>
          <a:prstGeom prst="rect">
            <a:avLst/>
          </a:prstGeom>
        </p:spPr>
        <p:txBody>
          <a:bodyPr wrap="square" lIns="68579" tIns="34289" rIns="68579" bIns="34289">
            <a:spAutoFit/>
          </a:bodyPr>
          <a:lstStyle/>
          <a:p>
            <a:r>
              <a:rPr lang="ru-RU" b="1" dirty="0" smtClean="0">
                <a:latin typeface="+mj-lt"/>
              </a:rPr>
              <a:t>ОПИСАНИЕ КЛЮЧЕВЫХ ПРОЕКТОВ/ИНИЦИАТИВ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45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9876" y="105503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+mj-lt"/>
              </a:rPr>
              <a:t>КОНТУР </a:t>
            </a:r>
            <a:r>
              <a:rPr lang="ru-RU" b="1" dirty="0" smtClean="0">
                <a:latin typeface="+mj-lt"/>
              </a:rPr>
              <a:t>ПРОЕКТА</a:t>
            </a:r>
            <a:endParaRPr lang="ru-RU" b="1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147774"/>
              </p:ext>
            </p:extLst>
          </p:nvPr>
        </p:nvGraphicFramePr>
        <p:xfrm>
          <a:off x="1917572" y="1606550"/>
          <a:ext cx="6096000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915"/>
                <a:gridCol w="3713085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КОНТАРГЕНТЫ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ПРОДУКТЫ/ЭФФЕКТЫ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82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9876" y="1208919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+mj-lt"/>
              </a:rPr>
              <a:t>ДОРОЖНАЯ КАРТА</a:t>
            </a:r>
          </a:p>
          <a:p>
            <a:endParaRPr lang="ru-RU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r>
              <a:rPr lang="ru-RU" b="1" dirty="0" smtClean="0">
                <a:latin typeface="+mj-lt"/>
              </a:rPr>
              <a:t>Струны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Власть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События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Медиа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Команда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+mj-lt"/>
              </a:rPr>
              <a:t>Ресурсы</a:t>
            </a:r>
          </a:p>
        </p:txBody>
      </p:sp>
    </p:spTree>
    <p:extLst>
      <p:ext uri="{BB962C8B-B14F-4D97-AF65-F5344CB8AC3E}">
        <p14:creationId xmlns:p14="http://schemas.microsoft.com/office/powerpoint/2010/main" val="260090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6034" y="1344953"/>
            <a:ext cx="2193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РОЛИ - ИЗМЕНЕНИЯ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72279" y="717514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063802"/>
              </p:ext>
            </p:extLst>
          </p:nvPr>
        </p:nvGraphicFramePr>
        <p:xfrm>
          <a:off x="1971173" y="1896753"/>
          <a:ext cx="6096000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8943"/>
                <a:gridCol w="4757057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РОЛИ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ИЗМЕНЕНИЯ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868112" y="4723509"/>
            <a:ext cx="64373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Не </a:t>
            </a:r>
            <a:r>
              <a:rPr lang="ru-RU" dirty="0" err="1" smtClean="0"/>
              <a:t>рейтингуем</a:t>
            </a:r>
            <a:r>
              <a:rPr lang="ru-RU" dirty="0" smtClean="0"/>
              <a:t>, не ограничиваем кол-во ролей к одной норме и наоборот. Роли – субъекты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55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9876" y="1208919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+mj-lt"/>
              </a:rPr>
              <a:t>ДОРОЖНАЯ КАРТА – СТАРТОВЫЕ ДЕЙСТВИЯ</a:t>
            </a:r>
          </a:p>
          <a:p>
            <a:endParaRPr lang="ru-RU" sz="1400" b="1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endParaRPr lang="ru-RU" sz="1400" b="1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016259"/>
              </p:ext>
            </p:extLst>
          </p:nvPr>
        </p:nvGraphicFramePr>
        <p:xfrm>
          <a:off x="755576" y="1772816"/>
          <a:ext cx="799288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СОБЫТИЯ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СРОКИ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ЭФФЕКТ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24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9876" y="105503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+mj-lt"/>
              </a:rPr>
              <a:t>СОСТАВ ГРУППЫ</a:t>
            </a:r>
            <a:endParaRPr lang="ru-RU" b="1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925912"/>
              </p:ext>
            </p:extLst>
          </p:nvPr>
        </p:nvGraphicFramePr>
        <p:xfrm>
          <a:off x="1917572" y="1606550"/>
          <a:ext cx="6096000" cy="2569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915"/>
                <a:gridCol w="3713085"/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ФИО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ОБЪЯВЛЕННЫЕ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ДЕЙСТВИЯ В РАМКАХ ГРУППЫ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7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60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973204"/>
              </p:ext>
            </p:extLst>
          </p:nvPr>
        </p:nvGraphicFramePr>
        <p:xfrm>
          <a:off x="899592" y="1636348"/>
          <a:ext cx="7632848" cy="4626395"/>
        </p:xfrm>
        <a:graphic>
          <a:graphicData uri="http://schemas.openxmlformats.org/drawingml/2006/table">
            <a:tbl>
              <a:tblPr firstRow="1" bandRow="1"/>
              <a:tblGrid>
                <a:gridCol w="857734"/>
                <a:gridCol w="3558559"/>
                <a:gridCol w="3216555"/>
              </a:tblGrid>
              <a:tr h="63089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№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 НАСТОЯЩЕГО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БУДУЩЕГО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445428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нет полного охвата санаторно-курортным лечение граждан пожилого возраста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санаторно- курортное лечение доступно для граждан пожилого возраста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5428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общесво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вопринимает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старшее поколение как проблему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старшее поколение - надежда на сохранение в обществе человечности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64058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есть диспансеризация, но нет ежегодного полного обследования для пожилых граждан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ежегодное полное профессиональное  качественное обязательное  бесплатное мед обследование пожилых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 посещением школ для гипертоников, больных сахарным диабетом, опорно-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двиг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аппарта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5428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недостаточное количество ЦАД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открытие ЦАД в каждом районе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6463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нет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приемственности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: участок - отделение - стационар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пожилые люди обслуживаются в гериатрических отделениях и получают реабилитационные и социальные услуги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030529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нет возможности заниматься спортом, нет возрастных спортивных школ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существование и развитие возрастных спортивных школ по основным направлениям: суставная гимн,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кардио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направление, гибкость, выносливость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2483768" y="1231883"/>
            <a:ext cx="4591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НОРМЫ НАСТОЯЩЕГО – НОРМЫ БУДУЩЕГО</a:t>
            </a:r>
            <a:endParaRPr lang="ru-RU" b="1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403648" y="404664"/>
            <a:ext cx="6579949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FF0000"/>
                </a:solidFill>
              </a:rPr>
              <a:t>Тематическая группа №2 </a:t>
            </a:r>
            <a:endParaRPr lang="en-US" sz="1800" b="1" dirty="0">
              <a:solidFill>
                <a:srgbClr val="FF0000"/>
              </a:solidFill>
            </a:endParaRPr>
          </a:p>
          <a:p>
            <a:r>
              <a:rPr lang="ru-RU" sz="1800" b="1" dirty="0">
                <a:solidFill>
                  <a:srgbClr val="FF0000"/>
                </a:solidFill>
              </a:rPr>
              <a:t>«Думая о пожилых – мы думаем о будущем»</a:t>
            </a:r>
            <a:endParaRPr lang="ru-RU" sz="1800" dirty="0">
              <a:solidFill>
                <a:srgbClr val="FF0000"/>
              </a:solidFill>
            </a:endParaRPr>
          </a:p>
          <a:p>
            <a:pPr algn="l"/>
            <a:endParaRPr lang="ru-RU" sz="14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9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4085102"/>
              </p:ext>
            </p:extLst>
          </p:nvPr>
        </p:nvGraphicFramePr>
        <p:xfrm>
          <a:off x="467544" y="836712"/>
          <a:ext cx="8229600" cy="4499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3384376"/>
                <a:gridCol w="4186808"/>
              </a:tblGrid>
              <a:tr h="2966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296654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много свободного времени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занятость и обучение пожилых граждан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1965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низкая мотивация пожилых людей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широкая сеть разностороннего содержательного качественного пространства для ГВЖ для реализации их интересов</a:t>
                      </a:r>
                    </a:p>
                  </a:txBody>
                  <a:tcPr marL="9525" marR="9525" marT="9525" marB="0" anchor="ctr"/>
                </a:tc>
              </a:tr>
              <a:tr h="51965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недостаточная информированность в малых селах о возможности реализации своих интересов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Популяризация программм активного долголетия и широкое освещение в СМИ, развитие волонтерства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348975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организация "Красный крест" не оказывает достаточной помощи ГПВ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организация "Красный крест" принимает активное участие в помощи ГПВ</a:t>
                      </a:r>
                    </a:p>
                  </a:txBody>
                  <a:tcPr marL="9525" marR="9525" marT="9525" marB="0" anchor="ctr"/>
                </a:tc>
              </a:tr>
              <a:tr h="51965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отсутствует возможность бесплатного посещения спортивных кружков, секций на предприятиях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возможности бесплатного посещения спортивных кружков, секций на предприятиях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19652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ГПВ не ведут активный образ жизни (низкая жизненая активность)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совершенствование  работы гос и обществ объединений по работе с выходом на конкретного человека</a:t>
                      </a:r>
                    </a:p>
                  </a:txBody>
                  <a:tcPr marL="9525" marR="9525" marT="9525" marB="0" anchor="ctr"/>
                </a:tc>
              </a:tr>
              <a:tr h="348975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затруднительное отношение с благотворительными организациями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активное сотрудничество с благотворителями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29665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696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927830"/>
              </p:ext>
            </p:extLst>
          </p:nvPr>
        </p:nvGraphicFramePr>
        <p:xfrm>
          <a:off x="467544" y="1052736"/>
          <a:ext cx="82296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  <a:gridCol w="3600400"/>
                <a:gridCol w="3898776"/>
              </a:tblGrid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постарел, заболел - родственники оформляют в дом- интернат, в комнате 3 человека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социальные дома: по 1 человеку в комнате, вся социальная служба на первом этаже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экономическая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исключенность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ГПВ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по трудоустройству ГПВ (наставничество, переобучение, самозанятость)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отсутствие комфортных условий для проживания в ПНИ, невозможность приобретения товаров длительного пользования (чайник, телевизор и т.д.)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создание комфортных условий для проживания в ПНИ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ущемление прав и интересов недееспособных граждан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совершенствование работы по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неущемлению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прав и интересов недееспособных граждан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нет возможности проводить культурно- массовые мероприятия, нет клубов, отсутсвует материально- техническая база: муз оборудование и т.д.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проводятся культурно- массовые мероприятия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недостаточная кадровая комплектация по направлению гериатрическая служба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организация "Красный крест" принимает активное участие в помощи ГПВ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доступных спортивных комплексов для ГПВ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количества спортивных комплексов, доступность всех услуг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отсутствие профессиональных кадров по работе с ГПВ на селе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подготовка и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появление профессиональн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ых кадров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960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755679"/>
              </p:ext>
            </p:extLst>
          </p:nvPr>
        </p:nvGraphicFramePr>
        <p:xfrm>
          <a:off x="467544" y="260655"/>
          <a:ext cx="8208912" cy="6236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256"/>
                <a:gridCol w="3811621"/>
                <a:gridCol w="3750035"/>
              </a:tblGrid>
              <a:tr h="43678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недостаточное  финансирования структур, работающих с ГПВ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выделение достаточных бюджетных  средств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678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программа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"Серебряные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каникулы"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расширение и увеличение охвата программы в рамках РФ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678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отсутствие ОДП в каждом районе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ОДП в каждом районе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4471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финансовый дефицит для организации культурно- досуговой деятельности ГПВ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привлечение грантов для привлечения финансов для организации данной деятельности, изменить условия для получения грантов для ГПВ (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лицо)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678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недостаточно площадей для ЦАД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предоставляемой площади для ЦАД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678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отсутствие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психологической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литературыры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для ГПВ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разработано достаточное количество литературы для ГПВ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678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недостаточная популяризация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межпоколенческих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отношений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активная пропаганда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межпоколенческих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отношений с обязательным участием государства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678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нет детских площадок на базе ЦАД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создание игровых зон для внуков, пришедших с ГПВ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678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низкая востребованность ГПВ в обществе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создание движения волонтеров, наставников  из ГПВ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678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недостаточная трансляция опытов ЦАД в СМИ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маштабирование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передового опыта ЦАД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678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нехватка школ молодых пенсионеров на предприятиях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 каждом предприятии - школы мол пенс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6785"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общественные организации не имеют возможых получать субсидии на компенсацию коммунальных услуг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каждом районе города отдельное помещение для  ведения культурно- досуговой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678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недостаточно развитая инфраструктура для социального туризма ГПВ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доступность путешествия ГПВ по стране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6785"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недостаток институтов питания для ГПВ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институты питания для ГПВ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4574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1733023" y="1710896"/>
            <a:ext cx="2232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БАРЬЕРЫ ПЕРЕХОДА</a:t>
            </a:r>
            <a:endParaRPr lang="ru-RU" b="1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115616" y="620688"/>
            <a:ext cx="7181626" cy="9253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FF0000"/>
                </a:solidFill>
              </a:rPr>
              <a:t>Тематическая группа №2 </a:t>
            </a:r>
            <a:endParaRPr lang="en-US" sz="1800" b="1" dirty="0">
              <a:solidFill>
                <a:srgbClr val="FF0000"/>
              </a:solidFill>
            </a:endParaRPr>
          </a:p>
          <a:p>
            <a:r>
              <a:rPr lang="ru-RU" sz="1800" b="1" dirty="0">
                <a:solidFill>
                  <a:srgbClr val="FF0000"/>
                </a:solidFill>
              </a:rPr>
              <a:t>«Думая о пожилых – мы думаем о будущем»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459122"/>
              </p:ext>
            </p:extLst>
          </p:nvPr>
        </p:nvGraphicFramePr>
        <p:xfrm>
          <a:off x="1187624" y="2245037"/>
          <a:ext cx="7056784" cy="3114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3220"/>
                <a:gridCol w="2833564"/>
              </a:tblGrid>
              <a:tr h="45624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БАРЬЕР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НОМЕРА НОРМ</a:t>
                      </a:r>
                      <a:endParaRPr lang="ru-RU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312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отсутствие субсидирования сан-курортных учреждений, которые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принимают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ГПВ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9107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недостаточное финансовое обеспечение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санаторно-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курортное лечение доступно для граждан пожилого возраста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541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недостатоно выстроенная система реабилитации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541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большая очередность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541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ориентированность государства на детей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2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929207"/>
              </p:ext>
            </p:extLst>
          </p:nvPr>
        </p:nvGraphicFramePr>
        <p:xfrm>
          <a:off x="395535" y="188640"/>
          <a:ext cx="8568952" cy="6268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392488"/>
              </a:tblGrid>
              <a:tr h="4047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отсутствие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приемственности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поколений, традиций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№31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2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отношение власти к ГПВ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старшее поколение - надежда на сохранение в обществе человечности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47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нормативно- правовая база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47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недостаточное финансовое обеспечение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1879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низкое духовное воспитание, утрачивание  семейных ценностей, разрыв между воспитанием и образованием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2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отсутствие последовательной </a:t>
                      </a:r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межпоколенческой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связи, согласованного плана действий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2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неукомплектованность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медицинскими кадрами в районных поликлиниках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№1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90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недостаточное финансовое обеспечение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ежегодное полное профессиональное  качественное обязательное  бесплатное медицинское обследование пожилых граждан с посещением школ для гипертоников, больных сахарным диабетом, опорно-двигательного аппарата.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47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№21</a:t>
                      </a:r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270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недостаточное финансовое и кадровое обеспечение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открытие ЦАД в каждом районе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47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недостаток площадей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47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недостаточно разработана НПБ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9708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264206"/>
              </p:ext>
            </p:extLst>
          </p:nvPr>
        </p:nvGraphicFramePr>
        <p:xfrm>
          <a:off x="457200" y="1600200"/>
          <a:ext cx="8229600" cy="2503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0864"/>
                <a:gridCol w="3538736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недостаточное финансовое обеспечение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№12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малое количество койко- мест в стационаре,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пожилые люди обслуживаются в гериатрических отделениях и получают реабилитационные и социальные услуги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недостаточное  межведомственное взаимодействие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кадровый голод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</a:rPr>
                        <a:t>слабая транспортная структура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недоработанная НПБ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3578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2581</TotalTime>
  <Words>2014</Words>
  <Application>Microsoft Office PowerPoint</Application>
  <PresentationFormat>Экран (4:3)</PresentationFormat>
  <Paragraphs>342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(Основной текст)</vt:lpstr>
      <vt:lpstr>Times New Roman</vt:lpstr>
      <vt:lpstr>Office Theme</vt:lpstr>
      <vt:lpstr>IV Международный Социально-трудовой форум «Социальная сплоченность. Открытое общество. Равные возможности»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</dc:creator>
  <cp:lastModifiedBy>user</cp:lastModifiedBy>
  <cp:revision>40</cp:revision>
  <dcterms:created xsi:type="dcterms:W3CDTF">2017-10-22T11:39:11Z</dcterms:created>
  <dcterms:modified xsi:type="dcterms:W3CDTF">2017-10-24T16:43:59Z</dcterms:modified>
</cp:coreProperties>
</file>