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60" r:id="rId4"/>
    <p:sldId id="273" r:id="rId5"/>
    <p:sldId id="275" r:id="rId6"/>
    <p:sldId id="284" r:id="rId7"/>
    <p:sldId id="265" r:id="rId8"/>
    <p:sldId id="266" r:id="rId9"/>
    <p:sldId id="267" r:id="rId10"/>
    <p:sldId id="268" r:id="rId11"/>
    <p:sldId id="269" r:id="rId12"/>
    <p:sldId id="270" r:id="rId13"/>
    <p:sldId id="278" r:id="rId14"/>
    <p:sldId id="283" r:id="rId15"/>
    <p:sldId id="276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451607" y="4557602"/>
            <a:ext cx="407175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Молодое поколение – надёжное будущее России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1" y="1235691"/>
            <a:ext cx="357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РЕЙТИНГ ПРОЕКТОВ, ИНИЦИАТИВ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49743"/>
              </p:ext>
            </p:extLst>
          </p:nvPr>
        </p:nvGraphicFramePr>
        <p:xfrm>
          <a:off x="1960485" y="1769836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РЕЙТИНГ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3396" y="4465963"/>
            <a:ext cx="6371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Знакомство начинается с представления проекта несколькими тезисами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1039921"/>
            <a:ext cx="6442872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ОПИСАНИЕ КЛЮЧЕВЫХ ПРОЕКТОВ/ИНИЦИАТИВ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+mj-lt"/>
              </a:rPr>
              <a:t>КОНТУР </a:t>
            </a:r>
            <a:r>
              <a:rPr lang="ru-RU" b="1" dirty="0" smtClean="0">
                <a:latin typeface="+mj-lt"/>
              </a:rPr>
              <a:t>ПРОЕКТА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47774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КОНТАРГЕНТЫ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6034" y="1344953"/>
            <a:ext cx="219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РОЛИ - ИЗМЕНЕНИЯ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72279" y="71751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63802"/>
              </p:ext>
            </p:extLst>
          </p:nvPr>
        </p:nvGraphicFramePr>
        <p:xfrm>
          <a:off x="1971173" y="1896753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943"/>
                <a:gridCol w="4757057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РОЛИ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68112" y="4723509"/>
            <a:ext cx="6437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рейтингуем</a:t>
            </a:r>
            <a:r>
              <a:rPr lang="ru-RU" dirty="0" smtClean="0"/>
              <a:t>, не ограничиваем кол-во ролей к одной норме и наоборот. Роли – субъекты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16259"/>
              </p:ext>
            </p:extLst>
          </p:nvPr>
        </p:nvGraphicFramePr>
        <p:xfrm>
          <a:off x="755576" y="1772816"/>
          <a:ext cx="79928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СОСТАВ ГРУППЫ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25912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79931"/>
              </p:ext>
            </p:extLst>
          </p:nvPr>
        </p:nvGraphicFramePr>
        <p:xfrm>
          <a:off x="1538113" y="2081057"/>
          <a:ext cx="6552729" cy="2260689"/>
        </p:xfrm>
        <a:graphic>
          <a:graphicData uri="http://schemas.openxmlformats.org/drawingml/2006/table">
            <a:tbl>
              <a:tblPr firstRow="1" bandRow="1"/>
              <a:tblGrid>
                <a:gridCol w="1881759"/>
                <a:gridCol w="2486727"/>
                <a:gridCol w="2184243"/>
              </a:tblGrid>
              <a:tr h="28139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3646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формирования института семьи среди молодёжи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Формирование института семьи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3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Много работы, но мало зарплаты. Несоответствие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труда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зарплаты.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Достойная оплата труда молодого специалиста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6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Потеря традиционных ценностей (патриотизм)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Формирование патриотизма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Молодое поколение – надёжное будущее России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662769" y="701182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БАРЬЕРЫ ПЕРЕХОДА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649246" y="332656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Молодое поколение – надёжное будущее России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07418"/>
              </p:ext>
            </p:extLst>
          </p:nvPr>
        </p:nvGraphicFramePr>
        <p:xfrm>
          <a:off x="1662769" y="1059279"/>
          <a:ext cx="6096000" cy="421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658"/>
                <a:gridCol w="1307342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БАРЬЕР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достойной государственной поддержки. Отсутствие духовно-нравственных ценностей. Семья не является важнейшей ценностью.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Малооплачиваемый труд, в связи с отсутствием опыта работы. Отсутствие достаточной квалификации молодого специалиста. Слабое финансирование.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системы развития нравственно-духовных ценностей молодежи. Отсутствие подготовки патриотического воспитания (детский сад, школа, ВУЗ). Взгляды молодежи формируются на основе образа других стран. </a:t>
                      </a:r>
                      <a:r>
                        <a:rPr lang="ru-RU" dirty="0" err="1" smtClean="0"/>
                        <a:t>Отсутсвие</a:t>
                      </a:r>
                      <a:r>
                        <a:rPr lang="ru-RU" dirty="0" smtClean="0"/>
                        <a:t> идеологии (кумиров).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9268" y="93517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Молодое поколение – надёжное будущее России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85604"/>
              </p:ext>
            </p:extLst>
          </p:nvPr>
        </p:nvGraphicFramePr>
        <p:xfrm>
          <a:off x="1859877" y="2245040"/>
          <a:ext cx="6437364" cy="183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7364"/>
              </a:tblGrid>
              <a:tr h="431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МИССИЯ</a:t>
                      </a:r>
                      <a:r>
                        <a:rPr lang="ru-RU" sz="1200" baseline="0" dirty="0" smtClean="0"/>
                        <a:t> ОБЩАЯ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0096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 молодежь стала будущим России, нам необходимо не только дать ей возможность себя реализовать, но и всячески поддерживать ее инициативы, чтобы нормы будущего воплотились в нормы настоящего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4169"/>
              </p:ext>
            </p:extLst>
          </p:nvPr>
        </p:nvGraphicFramePr>
        <p:xfrm>
          <a:off x="467544" y="1054044"/>
          <a:ext cx="8352928" cy="5185445"/>
        </p:xfrm>
        <a:graphic>
          <a:graphicData uri="http://schemas.openxmlformats.org/drawingml/2006/table">
            <a:tbl>
              <a:tblPr firstRow="1" bandRow="1"/>
              <a:tblGrid>
                <a:gridCol w="1656184"/>
                <a:gridCol w="3168352"/>
                <a:gridCol w="3528392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Жебит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Ирина Александровна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Участие в духовно-нравственном воспитании поколения в процессе социальзации и жизнеустройстве выпускников организаций для детей-сирот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Разработка предложение, проектов, в том числе в нормативно-правовые акты по социализации и сопровождению выпускников организаций для детей-сирот, сотрудничество с НКО по поддержке выпускников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Полушкина Светлана Анатольевна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Помощь будущим выпускникам в выборе профессии, учебного заведения, в соотношении его возможностей, желания и способностей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Проведение мероприятий которые нацеливают на успешный выбор профессии, учебного заведения, для успешной социализации человека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Аширова Людмила Владимировна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Активная мотивация молодежи на самореализацию, иногда вопреки условиям (внешним факторам)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Знакомство детей с историями людей у которых девиз жизни "Через тернии к звездам"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Новикова Анна Александровна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Пропаганда среди молодежи "Здоровый образ жизни", вовлечение в совместные мероприятия с гражданами старшего поколения, развитие нравственных ценностей; духовно-нравственное воспитание собственных детей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Привлечение к работе с волонтерами, организация мероприятий и разработка новых форм работы молодежи с пенсионерами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Дырночкина Людмила Владимировна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Популяризация "Молодежь выбирает ЗОЖ!"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проекта "Мы разные, но мы вместе"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Саломатина Лада Алексеевна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Показать молодежи насколько важны морально-нравственные ценности в жизни человека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Проведение семинаров, круглых столов или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вебинаров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 теме: "Воспитание морально-нравственных ценностей"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Федорова Светлана Ивановна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Формирование патриотических чувст молодежи к родной стране через различные формы педагогической воздействия.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Знакомство с историей страны, символикой, национальными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героямиПропаганда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среди молодого поколения роди нашего государства в победе в Великой отечественной войне.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Чистякова Светана Владимировна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Поддержка семей с  детьми инвалидами по защите их прав, интересов и оказания адресной помощи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Привлечение общественного внимания к проблемам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инфвалидов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в особенности к доступной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среде.Работа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 общественными организациями и НКО по привлечению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благотворительнйо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помощи. Применение новых современных технологий по адаптации и реабилитации детей-инвалидов.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Новоженина Татьяна Юрьевна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Развитие волонтерского движения среди воспитанников центра, относящихся к категории детей-сирот и детей, оставшихся без попечения родителей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Минимизация иждивенческой позиции воспитанников, через вступление в волонтерский отряд. Популяризация идей добровольчества, в том числе через СМИ. Поиск инновационных форм работы. Привлечение социальных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партнеров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Взаимодействие с волонтерами серебряного возраста. Поддержка молодежных инициатив.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Заляева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Валентина Владимировна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Психолого-педагогическое сопровождение воспитанников и всех участников воспитательного процесса детского дома. Психологическое сопровождение  замещающих семей.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Проведение коррекционно-развивающей работы, вебинары, семинары, лекции, агитпоезда, круглые столы.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Тураев Данила Владимирович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 как представитель молодежи хотел бы проявить высокие духовно-нравственные ценности молодежи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Патриотические мероприятия. Организация семейных мероприятий.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Гудкова Анастасия Николаевна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Мотивация молодежи на патриотическое воспитание, стремление к образовательной деятельности и привлечение государственной поддержки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Внедрение проекта в широкие массы через социальные сети. Внедрение различных тренингов и статей о патриотическом воспитании о качестве хорошего образования.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Фоминых Наталья Михайловна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Передача опыта по организации работы с детьми-сиротами, поддержка молодежных инициатив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Оказание методической помощи, реализация совместных проектов.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0" y="652700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ЛИЧНЫЕ МИССИИ И ОБЪЯВЛЕННЫЕ ДЕЙСТВИЯ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31640" y="26064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Молодое поколение – надёжное будущее России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Молодое поколение – надёжное будущее России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3517" y="968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ОБРАЗ БУДУЩЕГО 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9876" y="1485364"/>
            <a:ext cx="67456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В </a:t>
            </a:r>
            <a:r>
              <a:rPr lang="ru-RU" dirty="0"/>
              <a:t>государстве существует институт семьи, который обеспечивает подготовку молодежи к жизни в семье - самой главной ценности человечества. Государство защищает и поддерживает молодые семьи финансовыми выплатами при рождении детей и предоставления им жилья. 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Россию </a:t>
            </a:r>
            <a:r>
              <a:rPr lang="ru-RU" dirty="0"/>
              <a:t>отличает связь поколений, обеспечивающая передачу культурных и духовно-нравственных ценностей, позволяющая молодежи ощущать сопричастность к судьбе России и ответственность за свою малую Родину. 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В </a:t>
            </a:r>
            <a:r>
              <a:rPr lang="ru-RU" dirty="0"/>
              <a:t>России созданы все условия для получения качественного и доступного образования, бесплатного медицинского обслуживания. Создана система поддержки трудоустройства молодежи и молодых специалистов, а также продвижение и поддержки перспективных молодых сотрудников. Созданы условия для молодых ученых. 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Волонтерское </a:t>
            </a:r>
            <a:r>
              <a:rPr lang="ru-RU" dirty="0"/>
              <a:t>движение в России развито, престижно, молодежь активно включена в движение. Инициатива молодых важна и поддерживается.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24283" y="1039921"/>
            <a:ext cx="6442872" cy="246990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ЗАДАНИЕ КАЖДОМУ УЧАСТНИКУ ГРУППЫ </a:t>
            </a:r>
          </a:p>
          <a:p>
            <a:endParaRPr lang="ru-RU" b="1" dirty="0">
              <a:latin typeface="+mj-lt"/>
            </a:endParaRPr>
          </a:p>
          <a:p>
            <a:r>
              <a:rPr lang="ru-RU" dirty="0"/>
              <a:t>- Описать свой проект для представления группе на следующий день;</a:t>
            </a:r>
          </a:p>
          <a:p>
            <a:r>
              <a:rPr lang="ru-RU" dirty="0"/>
              <a:t>- Описать свои компетенции, которыми готов делиться по запросу от участников группы и сформулировать запрос к участникам группы на необходимые компетенции, по которым считает необходимым свой личностный рост.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121" y="2171510"/>
            <a:ext cx="304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ДЕНЬ ВТОРОЙ</a:t>
            </a:r>
            <a:endParaRPr lang="ru-RU" sz="2800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395536" y="931064"/>
            <a:ext cx="8280920" cy="631711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ВТОРОГО ДНЯ СЕССИИ</a:t>
            </a:r>
          </a:p>
          <a:p>
            <a:r>
              <a:rPr lang="ru-RU" sz="1600" dirty="0"/>
              <a:t>На основании коллективно сформулированного Образа будущего (ОБ), Тематические группы выстраивают контур темы – формируют общий список контрагентов (в связке с ожидаемыми эффектами) и </a:t>
            </a:r>
            <a:r>
              <a:rPr lang="ru-RU" sz="1600" dirty="0" err="1"/>
              <a:t>рейтингованием</a:t>
            </a:r>
            <a:r>
              <a:rPr lang="ru-RU" sz="1600" dirty="0"/>
              <a:t> определяют ключевых КА, с которыми выстраивается работа на первом этапе.</a:t>
            </a:r>
          </a:p>
          <a:p>
            <a:r>
              <a:rPr lang="ru-RU" sz="1600" dirty="0"/>
              <a:t>Затем формируется список инициатив и проектов, актуальных для каждой темы. </a:t>
            </a:r>
          </a:p>
          <a:p>
            <a:r>
              <a:rPr lang="ru-RU" sz="1600" dirty="0"/>
              <a:t>После этого группы переходят к построению Дорожных карт и определяют струны (направления), по которым проектируется деятельность для достижения ОБ. Рекомендуемый набор струн: События, Медиа, Власть и нормотворчество, Команда, Ресурсы, Струны по ключевым контрагентам (рекомендуется проектирование на </a:t>
            </a:r>
            <a:r>
              <a:rPr lang="ru-RU" sz="1600" dirty="0" err="1"/>
              <a:t>стратсессии</a:t>
            </a:r>
            <a:r>
              <a:rPr lang="ru-RU" sz="1600" dirty="0"/>
              <a:t> не более чем 7 струн). Для каждой группы проработка нормативных барьеров обязательна.</a:t>
            </a:r>
          </a:p>
          <a:p>
            <a:r>
              <a:rPr lang="ru-RU" sz="1600" dirty="0"/>
              <a:t>В конце второго дня на пленарном заседании-Смотре экспертам, выбранным с помощью рейтинга из числа самих участников тематических групп, представляются презентации Дорожных карт, сформированных на основе Образа будущего (первый день). 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Для всех групп сквозное направления: </a:t>
            </a:r>
          </a:p>
          <a:p>
            <a:r>
              <a:rPr lang="ru-RU" sz="1600" dirty="0"/>
              <a:t>- нормативно-правовые и административные барьеры, законодательные инициативы.</a:t>
            </a:r>
          </a:p>
          <a:p>
            <a:r>
              <a:rPr lang="ru-RU" sz="1600" dirty="0"/>
              <a:t>- модель работы Тематической группы в регионе, на примере Ульяновской области.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На Смотре Большое жюри рассматривает презентации Тематических групп с точки зрения оказания поддержки. Поддержка может быть оказана исключительно в проектной логике, на основании предложений группы и заявленной ответственности лидеров групп и конкретных проектов.</a:t>
            </a:r>
          </a:p>
          <a:p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1103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(Основной текст)</vt:lpstr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Наталья</cp:lastModifiedBy>
  <cp:revision>29</cp:revision>
  <dcterms:created xsi:type="dcterms:W3CDTF">2017-10-22T11:39:11Z</dcterms:created>
  <dcterms:modified xsi:type="dcterms:W3CDTF">2017-10-24T13:54:53Z</dcterms:modified>
</cp:coreProperties>
</file>