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9" r:id="rId3"/>
    <p:sldId id="288" r:id="rId4"/>
    <p:sldId id="287" r:id="rId5"/>
    <p:sldId id="286" r:id="rId6"/>
    <p:sldId id="260" r:id="rId7"/>
    <p:sldId id="289" r:id="rId8"/>
    <p:sldId id="273" r:id="rId9"/>
    <p:sldId id="275" r:id="rId10"/>
    <p:sldId id="284" r:id="rId11"/>
    <p:sldId id="290" r:id="rId12"/>
    <p:sldId id="266" r:id="rId13"/>
    <p:sldId id="268" r:id="rId14"/>
    <p:sldId id="296" r:id="rId15"/>
    <p:sldId id="270" r:id="rId16"/>
    <p:sldId id="283" r:id="rId17"/>
    <p:sldId id="291" r:id="rId18"/>
    <p:sldId id="292" r:id="rId19"/>
    <p:sldId id="293" r:id="rId20"/>
    <p:sldId id="278" r:id="rId21"/>
    <p:sldId id="299" r:id="rId22"/>
    <p:sldId id="300" r:id="rId23"/>
    <p:sldId id="30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12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5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4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7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5877272"/>
            <a:ext cx="9144000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0" y="1124744"/>
            <a:ext cx="9144000" cy="20162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3" r="23185"/>
          <a:stretch/>
        </p:blipFill>
        <p:spPr>
          <a:xfrm>
            <a:off x="6878607" y="108083"/>
            <a:ext cx="598580" cy="685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751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sz="3200" b="1" dirty="0" smtClean="0"/>
              <a:t>IV</a:t>
            </a:r>
            <a:r>
              <a:rPr lang="ru-RU" sz="3200" b="1" dirty="0" smtClean="0"/>
              <a:t> Международный Социально-трудовой форум «Социальная сплоченность. Открытое общество. Равные возможности»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en-AU" sz="3200" dirty="0"/>
              <a:t/>
            </a:r>
            <a:br>
              <a:rPr lang="en-AU" sz="3200" dirty="0"/>
            </a:br>
            <a:endParaRPr lang="ru-RU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403648" y="4557602"/>
            <a:ext cx="684076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/>
              <a:t>Учреждения социального обслуживания: раскрытие возможностей и преимуществ</a:t>
            </a:r>
            <a:endParaRPr lang="ru-RU" sz="1800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375122" y="6111884"/>
            <a:ext cx="252067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Ульяновск</a:t>
            </a:r>
          </a:p>
          <a:p>
            <a:r>
              <a:rPr lang="ru-RU" sz="1800" dirty="0" smtClean="0"/>
              <a:t>24-26 октября 2017</a:t>
            </a:r>
            <a:endParaRPr lang="ru-RU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36" y="205189"/>
            <a:ext cx="607793" cy="5068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1" y="192682"/>
            <a:ext cx="1872208" cy="5152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9" t="18142" r="12173" b="25934"/>
          <a:stretch/>
        </p:blipFill>
        <p:spPr>
          <a:xfrm>
            <a:off x="4031719" y="-11005"/>
            <a:ext cx="1515472" cy="837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9" r="24743"/>
          <a:stretch/>
        </p:blipFill>
        <p:spPr>
          <a:xfrm>
            <a:off x="5364088" y="160845"/>
            <a:ext cx="820857" cy="5788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232" y="108084"/>
            <a:ext cx="568261" cy="5682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8" t="1" b="-8863"/>
          <a:stretch/>
        </p:blipFill>
        <p:spPr>
          <a:xfrm>
            <a:off x="2707723" y="108084"/>
            <a:ext cx="866368" cy="6394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87" y="205188"/>
            <a:ext cx="1072884" cy="4452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26" y="108084"/>
            <a:ext cx="503893" cy="7019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85464"/>
            <a:ext cx="710579" cy="44411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451607" y="3529008"/>
            <a:ext cx="4071756" cy="439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Стратегическая сессия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105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4632" y="92915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ОБРАЗ БУДУЩЕГО - СБОРКА</a:t>
            </a: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8640"/>
            <a:ext cx="65484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1525866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Комплексные </a:t>
            </a:r>
            <a:r>
              <a:rPr lang="ru-RU" sz="1600" dirty="0">
                <a:solidFill>
                  <a:srgbClr val="002060"/>
                </a:solidFill>
              </a:rPr>
              <a:t>центры социального обслуживания населения функционируют в каждом муниципальном образовании. Внесены изменения в законодательные акты на региональной и федеральном уровне. Минимизирован пакет документов, для признания нуждающимися, упрощен механизм зачисления клиента на социальное обслуживание</a:t>
            </a:r>
            <a:r>
              <a:rPr lang="ru-RU" sz="1600" dirty="0" smtClean="0">
                <a:solidFill>
                  <a:srgbClr val="002060"/>
                </a:solidFill>
              </a:rPr>
              <a:t>. (Ядыкина) </a:t>
            </a:r>
            <a:r>
              <a:rPr lang="ru-RU" sz="1600" dirty="0">
                <a:solidFill>
                  <a:srgbClr val="002060"/>
                </a:solidFill>
              </a:rPr>
              <a:t>Минимизирован документооборот по отчетности специалистов</a:t>
            </a:r>
            <a:r>
              <a:rPr lang="ru-RU" sz="1600" dirty="0" smtClean="0">
                <a:solidFill>
                  <a:srgbClr val="002060"/>
                </a:solidFill>
              </a:rPr>
              <a:t>. (Ефимова)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В </a:t>
            </a:r>
            <a:r>
              <a:rPr lang="ru-RU" sz="1600" dirty="0">
                <a:solidFill>
                  <a:srgbClr val="002060"/>
                </a:solidFill>
              </a:rPr>
              <a:t>регистр получателей социальных услуг внесен раздел «групповая профилактическая работа». Индивидуальную программу разрабатывает поставщик социальных услуг</a:t>
            </a:r>
            <a:r>
              <a:rPr lang="ru-RU" sz="1600" dirty="0" smtClean="0">
                <a:solidFill>
                  <a:srgbClr val="002060"/>
                </a:solidFill>
              </a:rPr>
              <a:t>.(Ефимова) Отработана </a:t>
            </a:r>
            <a:r>
              <a:rPr lang="ru-RU" sz="1600" dirty="0">
                <a:solidFill>
                  <a:srgbClr val="002060"/>
                </a:solidFill>
              </a:rPr>
              <a:t>система социального сопровождения получателей социальных услуг, которая включает в себя: развитие и внедрение новых форм и методов оказания помощи гражданам; социальную активность и самореализацию граждан; культурно-досуговую активность; трудовую активность; образовательную активность; физическую активность и здоровый образ жизни. Существует единый подход регионов к разработке нормативно-правовых актов на основании федеральных законов, регламентирующих деятельность социального обслуживания населения. Нормативно-правовые акты способствуют развитию деятельности учреждения</a:t>
            </a:r>
            <a:r>
              <a:rPr lang="ru-RU" sz="1600" dirty="0" smtClean="0">
                <a:solidFill>
                  <a:srgbClr val="002060"/>
                </a:solidFill>
              </a:rPr>
              <a:t>.(Фролагина) </a:t>
            </a:r>
            <a:r>
              <a:rPr lang="ru-RU" sz="1600" dirty="0">
                <a:solidFill>
                  <a:srgbClr val="002060"/>
                </a:solidFill>
              </a:rPr>
              <a:t>Повышен статус учреждения </a:t>
            </a:r>
            <a:r>
              <a:rPr lang="ru-RU" sz="1600" dirty="0" smtClean="0">
                <a:solidFill>
                  <a:srgbClr val="002060"/>
                </a:solidFill>
              </a:rPr>
              <a:t>социального </a:t>
            </a:r>
            <a:r>
              <a:rPr lang="ru-RU" sz="1600" dirty="0">
                <a:solidFill>
                  <a:srgbClr val="002060"/>
                </a:solidFill>
              </a:rPr>
              <a:t>обслуживания населения и статус специалистов</a:t>
            </a:r>
            <a:r>
              <a:rPr lang="ru-RU" sz="1600" dirty="0" smtClean="0">
                <a:solidFill>
                  <a:srgbClr val="002060"/>
                </a:solidFill>
              </a:rPr>
              <a:t>.(Ефимова, Ядыкина) </a:t>
            </a:r>
            <a:r>
              <a:rPr lang="ru-RU" sz="1600" dirty="0">
                <a:solidFill>
                  <a:srgbClr val="002060"/>
                </a:solidFill>
              </a:rPr>
              <a:t>Уровень материально-технической обеспеченности учреждений социального обслуживания населения соответствует уровню учреждений здравоохранения и образования. Учреждения укомплектованы квалифицированными кадрами</a:t>
            </a:r>
            <a:r>
              <a:rPr lang="ru-RU" sz="1600" dirty="0" smtClean="0">
                <a:solidFill>
                  <a:srgbClr val="002060"/>
                </a:solidFill>
              </a:rPr>
              <a:t>.(Фролагина, Волкова) 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556792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Специалисты имеют льготы, обеспечены жильем, имеют достойную заработную плату, заинтересованы в работе. </a:t>
            </a:r>
            <a:r>
              <a:rPr lang="ru-RU" sz="1600" dirty="0" smtClean="0">
                <a:solidFill>
                  <a:srgbClr val="002060"/>
                </a:solidFill>
              </a:rPr>
              <a:t>(Ядыкина) Разработаны </a:t>
            </a:r>
            <a:r>
              <a:rPr lang="ru-RU" sz="1600" dirty="0">
                <a:solidFill>
                  <a:srgbClr val="002060"/>
                </a:solidFill>
              </a:rPr>
              <a:t>профессиональные стандарты для специалистов учреждений социальной сферы различных типов. Расширен спектр предоставления социальных </a:t>
            </a:r>
            <a:r>
              <a:rPr lang="ru-RU" sz="1600" dirty="0" smtClean="0">
                <a:solidFill>
                  <a:srgbClr val="002060"/>
                </a:solidFill>
              </a:rPr>
              <a:t>услуг. (Фролагина) </a:t>
            </a:r>
            <a:r>
              <a:rPr lang="ru-RU" sz="1600" dirty="0">
                <a:solidFill>
                  <a:srgbClr val="002060"/>
                </a:solidFill>
              </a:rPr>
              <a:t>Внедряются новые технологии и методики, в том числе групповой самоорганизации и взаимопомощи</a:t>
            </a:r>
            <a:r>
              <a:rPr lang="ru-RU" sz="1600" dirty="0" smtClean="0">
                <a:solidFill>
                  <a:srgbClr val="002060"/>
                </a:solidFill>
              </a:rPr>
              <a:t>.(</a:t>
            </a:r>
            <a:r>
              <a:rPr lang="ru-RU" sz="1600" dirty="0">
                <a:solidFill>
                  <a:srgbClr val="002060"/>
                </a:solidFill>
              </a:rPr>
              <a:t>Ефимова, Самосудова, Ядыкина)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Привлекаем общественные, молодежные, коммерческие, волонтерские организации и социально активных граждан к оказанию помощи клиентам</a:t>
            </a:r>
            <a:r>
              <a:rPr lang="ru-RU" sz="1600" dirty="0" smtClean="0">
                <a:solidFill>
                  <a:srgbClr val="002060"/>
                </a:solidFill>
              </a:rPr>
              <a:t>.(</a:t>
            </a:r>
            <a:r>
              <a:rPr lang="ru-RU" sz="1600" dirty="0">
                <a:solidFill>
                  <a:srgbClr val="002060"/>
                </a:solidFill>
              </a:rPr>
              <a:t>Ефимова, Самосудова, Ядыкина)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Внедрены новые стационарно замещающие формы: сопровождаемое проживание, приемная семья для граждан пожилого возраста и инвалидов. Социально-реабилитационные центры выполняют функции организаций для детей сирот и детей, оставшихся без попечения родителей. Отдельные полномочия органов опеки и попечительства по подбору, обучению и сопровождению замещающих семей переданы учреждениям социального обслуживания населения. Дети, оставшиеся без попечения родителей, передаются в профессиональные замещающие семьи. Открыты группы психологической поддержки для граждан пред пенсионного возраста. Услуги доступны всем категориям населения, независимо от их дохода. У клиентов сформированы установка «мы сами сможем преодолеть трудности, а специалисты учреждений социального обслуживания нам помогут</a:t>
            </a:r>
            <a:r>
              <a:rPr lang="ru-RU" sz="1600" dirty="0" smtClean="0">
                <a:solidFill>
                  <a:srgbClr val="002060"/>
                </a:solidFill>
              </a:rPr>
              <a:t>».(Ефимова, Самосудова, Ядыкина) </a:t>
            </a:r>
            <a:r>
              <a:rPr lang="ru-RU" sz="1600" dirty="0">
                <a:solidFill>
                  <a:srgbClr val="002060"/>
                </a:solidFill>
              </a:rPr>
              <a:t>Преимущества учреждений социального обслуживания населения заключается в том, что услуги оказываются своевременно, качественно и </a:t>
            </a:r>
            <a:r>
              <a:rPr lang="ru-RU" sz="1600" dirty="0" err="1">
                <a:solidFill>
                  <a:srgbClr val="002060"/>
                </a:solidFill>
              </a:rPr>
              <a:t>клиентоориентированно</a:t>
            </a:r>
            <a:r>
              <a:rPr lang="ru-RU" sz="1600" dirty="0">
                <a:solidFill>
                  <a:srgbClr val="002060"/>
                </a:solidFill>
              </a:rPr>
              <a:t> и позволяют охватить все категории населения, в том числе в рамках социального сопровождения</a:t>
            </a:r>
            <a:r>
              <a:rPr lang="ru-RU" sz="1600" dirty="0" smtClean="0">
                <a:solidFill>
                  <a:srgbClr val="002060"/>
                </a:solidFill>
              </a:rPr>
              <a:t>. 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189306"/>
            <a:ext cx="46212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0467"/>
            <a:ext cx="65532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797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3121" y="2171510"/>
            <a:ext cx="3043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ДЕНЬ ВТОРОЙ</a:t>
            </a:r>
            <a:endParaRPr lang="ru-RU" sz="28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552" y="260648"/>
            <a:ext cx="65532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83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9371" y="764704"/>
            <a:ext cx="3378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РЕЕСТР </a:t>
            </a:r>
            <a:r>
              <a:rPr lang="ru-RU" b="1" dirty="0" smtClean="0"/>
              <a:t>ПРОЕКТОВ, ИНИЦИАТИВ</a:t>
            </a:r>
            <a:endParaRPr lang="ru-RU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334256"/>
              </p:ext>
            </p:extLst>
          </p:nvPr>
        </p:nvGraphicFramePr>
        <p:xfrm>
          <a:off x="467544" y="1159972"/>
          <a:ext cx="8136904" cy="5317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054"/>
                <a:gridCol w="6957850"/>
              </a:tblGrid>
              <a:tr h="3800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ПРОЕКТ,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ИНИЦИАТИВА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106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Смотр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проф-го</a:t>
                      </a:r>
                      <a:r>
                        <a:rPr lang="ru-RU" baseline="0" dirty="0" smtClean="0"/>
                        <a:t> мастерства работников соц. сферы с широким освещением в СМИ и достойным призовым фондом. </a:t>
                      </a:r>
                      <a:endParaRPr lang="ru-RU" dirty="0"/>
                    </a:p>
                  </a:txBody>
                  <a:tcPr/>
                </a:tc>
              </a:tr>
              <a:tr h="37106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каждом</a:t>
                      </a:r>
                      <a:r>
                        <a:rPr lang="ru-RU" baseline="0" dirty="0" smtClean="0"/>
                        <a:t> регионе иметь газету </a:t>
                      </a:r>
                      <a:r>
                        <a:rPr lang="en-US" baseline="0" dirty="0" smtClean="0"/>
                        <a:t>“</a:t>
                      </a:r>
                      <a:r>
                        <a:rPr lang="ru-RU" baseline="0" dirty="0" smtClean="0"/>
                        <a:t>Без барьерная среда</a:t>
                      </a:r>
                      <a:r>
                        <a:rPr lang="en-US" baseline="0" dirty="0" smtClean="0"/>
                        <a:t>”</a:t>
                      </a:r>
                      <a:r>
                        <a:rPr lang="ru-RU" baseline="0" dirty="0" smtClean="0"/>
                        <a:t> которая освещала бы работу  учреждений социальной сферы, людей с ОВЗ. В электронных ресурсах.</a:t>
                      </a:r>
                      <a:endParaRPr lang="ru-RU" dirty="0"/>
                    </a:p>
                  </a:txBody>
                  <a:tcPr/>
                </a:tc>
              </a:tr>
              <a:tr h="37106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ru-RU" dirty="0" smtClean="0"/>
                        <a:t>Ты у меня лучший</a:t>
                      </a:r>
                      <a:r>
                        <a:rPr lang="en-US" dirty="0" smtClean="0"/>
                        <a:t>”</a:t>
                      </a:r>
                      <a:r>
                        <a:rPr lang="ru-RU" dirty="0" smtClean="0"/>
                        <a:t> проект по изменению отношения членов семьи к своему ребенку. Родители ведут дневник наблюдения за ребенком и отмечают его лучшие проявления. </a:t>
                      </a:r>
                      <a:endParaRPr lang="ru-RU" dirty="0"/>
                    </a:p>
                  </a:txBody>
                  <a:tcPr/>
                </a:tc>
              </a:tr>
              <a:tr h="37106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Соревновательный смотр для граждан  серебряного возраста, которые посещают ОДП, реабилитацию. Преображение до посещения и после. </a:t>
                      </a:r>
                      <a:endParaRPr lang="ru-RU" dirty="0"/>
                    </a:p>
                  </a:txBody>
                  <a:tcPr/>
                </a:tc>
              </a:tr>
              <a:tr h="37106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Художественные фильмы</a:t>
                      </a:r>
                      <a:r>
                        <a:rPr lang="ru-RU" baseline="0" dirty="0" smtClean="0"/>
                        <a:t> и сериалы о работе сотрудников социальной сферы и пропаганда социального сплочения. </a:t>
                      </a:r>
                      <a:endParaRPr lang="ru-RU" dirty="0"/>
                    </a:p>
                  </a:txBody>
                  <a:tcPr/>
                </a:tc>
              </a:tr>
              <a:tr h="37106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</a:t>
                      </a:r>
                      <a:r>
                        <a:rPr lang="ru-RU" baseline="0" dirty="0" smtClean="0"/>
                        <a:t> форума </a:t>
                      </a:r>
                      <a:r>
                        <a:rPr lang="ru-RU" baseline="0" dirty="0" err="1" smtClean="0"/>
                        <a:t>соц</a:t>
                      </a:r>
                      <a:r>
                        <a:rPr lang="ru-RU" baseline="0" dirty="0" smtClean="0"/>
                        <a:t> работника для обсуждения проблем в социальной сфере, с возможностью предложения изменений в законодательство на федеральном уровне.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65532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8255" y="724054"/>
            <a:ext cx="3378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РЕЕСТР </a:t>
            </a:r>
            <a:r>
              <a:rPr lang="ru-RU" b="1" dirty="0" smtClean="0"/>
              <a:t>ПРОЕКТОВ, ИНИЦИАТИВ</a:t>
            </a:r>
            <a:endParaRPr lang="ru-RU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367424"/>
              </p:ext>
            </p:extLst>
          </p:nvPr>
        </p:nvGraphicFramePr>
        <p:xfrm>
          <a:off x="539552" y="1196752"/>
          <a:ext cx="7920880" cy="5338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752"/>
                <a:gridCol w="6773128"/>
              </a:tblGrid>
              <a:tr h="3876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ПРОЕКТ,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ИНИЦИАТИВА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8414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Пересмотр позиции государства по отношению к нуждающимся,</a:t>
                      </a:r>
                      <a:r>
                        <a:rPr lang="ru-RU" baseline="0" dirty="0" smtClean="0"/>
                        <a:t> для раскрытия внутреннего резерва клиента, определения его трудового, творческого потенциала, механизмов самоорганизации, взаимопомощи, истребление иждивенческой позиции клиентов. </a:t>
                      </a:r>
                      <a:endParaRPr lang="ru-RU" dirty="0"/>
                    </a:p>
                  </a:txBody>
                  <a:tcPr/>
                </a:tc>
              </a:tr>
              <a:tr h="378414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ru-RU" dirty="0" smtClean="0"/>
                        <a:t>Жить самостоятельно</a:t>
                      </a:r>
                      <a:r>
                        <a:rPr lang="en-US" dirty="0" smtClean="0"/>
                        <a:t>”</a:t>
                      </a:r>
                      <a:r>
                        <a:rPr lang="ru-RU" dirty="0" smtClean="0"/>
                        <a:t> проект позволяющий инвалидам с ментальными особенностями приобрести навыки самообслуживания и самостоятельности. </a:t>
                      </a:r>
                      <a:endParaRPr lang="ru-RU" dirty="0"/>
                    </a:p>
                  </a:txBody>
                  <a:tcPr/>
                </a:tc>
              </a:tr>
              <a:tr h="378414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инвалидов  в смотрах раскрывающих их творческий потенциал</a:t>
                      </a:r>
                      <a:r>
                        <a:rPr lang="ru-RU" baseline="0" dirty="0" smtClean="0"/>
                        <a:t> между учреждениями.  </a:t>
                      </a:r>
                      <a:endParaRPr lang="ru-RU" dirty="0"/>
                    </a:p>
                  </a:txBody>
                  <a:tcPr/>
                </a:tc>
              </a:tr>
              <a:tr h="378414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учреждений собрать конкретные предложения по изменению законодательства. </a:t>
                      </a:r>
                      <a:endParaRPr lang="ru-RU" dirty="0"/>
                    </a:p>
                  </a:txBody>
                  <a:tcPr/>
                </a:tc>
              </a:tr>
              <a:tr h="378414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Повышение статуса соц. работников, возможность карьерного роста, мотивация к самосовершенствованию, увеличению льгот с стажем работы в соц. сфере. </a:t>
                      </a:r>
                      <a:endParaRPr lang="ru-RU" dirty="0"/>
                    </a:p>
                  </a:txBody>
                  <a:tcPr/>
                </a:tc>
              </a:tr>
              <a:tr h="378414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ритуальных услуг для</a:t>
                      </a:r>
                      <a:r>
                        <a:rPr lang="ru-RU" baseline="0" dirty="0" smtClean="0"/>
                        <a:t> ПСУ по страховке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65532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457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9876" y="9087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+mj-lt"/>
              </a:rPr>
              <a:t>КОНТУР </a:t>
            </a:r>
            <a:r>
              <a:rPr lang="ru-RU" b="1" dirty="0" smtClean="0">
                <a:latin typeface="+mj-lt"/>
              </a:rPr>
              <a:t>ПРОЕКТА</a:t>
            </a:r>
            <a:endParaRPr lang="ru-RU" b="1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084154"/>
              </p:ext>
            </p:extLst>
          </p:nvPr>
        </p:nvGraphicFramePr>
        <p:xfrm>
          <a:off x="539552" y="1245033"/>
          <a:ext cx="8136904" cy="5544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8467"/>
                <a:gridCol w="5578437"/>
              </a:tblGrid>
              <a:tr h="4241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КОНТАРГЕНТЫ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ПРОДУКТЫ/ЭФФЕКТЫ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412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1) Получатели соц. услуг ПСУ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Содействие</a:t>
                      </a:r>
                      <a:r>
                        <a:rPr lang="ru-RU" sz="1200" baseline="0" dirty="0" smtClean="0"/>
                        <a:t> в организации, координации предоставления своевременной поддержки, культурно-досуговые мероприятие проводимые на месте</a:t>
                      </a:r>
                      <a:endParaRPr lang="ru-RU" sz="1200" dirty="0"/>
                    </a:p>
                  </a:txBody>
                  <a:tcPr/>
                </a:tc>
              </a:tr>
              <a:tr h="52412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2) Клиенты реабилитационных</a:t>
                      </a:r>
                      <a:r>
                        <a:rPr lang="ru-RU" sz="1400" b="1" baseline="0" dirty="0" smtClean="0"/>
                        <a:t> центров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Питание, проживание, досуг</a:t>
                      </a:r>
                      <a:r>
                        <a:rPr lang="ru-RU" sz="1200" baseline="0" dirty="0" smtClean="0"/>
                        <a:t> и оздоровление. </a:t>
                      </a:r>
                      <a:endParaRPr lang="ru-RU" sz="1200" dirty="0"/>
                    </a:p>
                  </a:txBody>
                  <a:tcPr/>
                </a:tc>
              </a:tr>
              <a:tr h="46246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3) Родственники</a:t>
                      </a:r>
                      <a:r>
                        <a:rPr lang="ru-RU" sz="1400" b="1" baseline="0" dirty="0" smtClean="0"/>
                        <a:t> ПСУ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Организация благополучного проживания, поддержание</a:t>
                      </a:r>
                      <a:r>
                        <a:rPr lang="ru-RU" sz="1200" baseline="0" dirty="0" smtClean="0"/>
                        <a:t> здоровья и организация культурно-досуговых мероприятий. </a:t>
                      </a:r>
                      <a:endParaRPr lang="ru-RU" sz="1200" dirty="0"/>
                    </a:p>
                  </a:txBody>
                  <a:tcPr/>
                </a:tc>
              </a:tr>
              <a:tr h="83243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4) Инвалид с ментальными особенностями.</a:t>
                      </a:r>
                      <a:r>
                        <a:rPr lang="ru-RU" sz="1400" b="1" baseline="0" dirty="0" smtClean="0"/>
                        <a:t>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Организация благополучного проживания, поддержание</a:t>
                      </a:r>
                      <a:r>
                        <a:rPr lang="ru-RU" sz="1200" baseline="0" dirty="0" smtClean="0"/>
                        <a:t> здоровья и организация культурно-досуговых мероприятий. Внимание и организация связей с родственниками, забота и внимание. Поощрение за успехи. 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64744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5) Государство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Качественное обслуживание граждан.</a:t>
                      </a:r>
                      <a:r>
                        <a:rPr lang="ru-RU" sz="1200" baseline="0" dirty="0" smtClean="0"/>
                        <a:t> Поддержание и формирование морально-этический принципов населения и здорового образа жизни, социального благополучия и сплоченности общества в целом. </a:t>
                      </a:r>
                      <a:endParaRPr lang="ru-RU" sz="1200" dirty="0"/>
                    </a:p>
                  </a:txBody>
                  <a:tcPr/>
                </a:tc>
              </a:tr>
              <a:tr h="52412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6) Получатели мер соц. поддержки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Своевременно</a:t>
                      </a:r>
                      <a:r>
                        <a:rPr lang="ru-RU" sz="1200" baseline="0" dirty="0" smtClean="0"/>
                        <a:t> и качественное предоставление мер соц. поддержки. Предоставление льгот.</a:t>
                      </a:r>
                      <a:endParaRPr lang="ru-RU" sz="1200" dirty="0"/>
                    </a:p>
                  </a:txBody>
                  <a:tcPr/>
                </a:tc>
              </a:tr>
              <a:tr h="83243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7) Семья с детьми</a:t>
                      </a:r>
                      <a:r>
                        <a:rPr lang="ru-RU" sz="1400" b="1" baseline="0" dirty="0" smtClean="0"/>
                        <a:t> ОВЗ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Чтобы реабилитационный процесс был непрерывным. Приглашение</a:t>
                      </a:r>
                      <a:r>
                        <a:rPr lang="ru-RU" sz="1200" baseline="0" dirty="0" smtClean="0"/>
                        <a:t>  детей с ОВЗ на культурно-массовые мероприятия. Вовлечение родителей через клубную деятельность и обучение родителей реабилитационным приемам и методикам для своевременного и непрерывного процесс реабилитации.</a:t>
                      </a:r>
                      <a:endParaRPr lang="ru-RU" sz="1200" dirty="0"/>
                    </a:p>
                  </a:txBody>
                  <a:tcPr/>
                </a:tc>
              </a:tr>
              <a:tr h="7399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8) Общественные</a:t>
                      </a:r>
                      <a:r>
                        <a:rPr lang="ru-RU" sz="1400" b="1" baseline="0" dirty="0" smtClean="0"/>
                        <a:t> организации, волонтеры и т.д.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Безвозмездная помощь нуждающимся</a:t>
                      </a:r>
                      <a:r>
                        <a:rPr lang="ru-RU" sz="1200" baseline="0" dirty="0" smtClean="0"/>
                        <a:t> людям. 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6680"/>
            <a:ext cx="65532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8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9259" y="971834"/>
            <a:ext cx="219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РОЛИ - ИЗМЕНЕНИЯ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160397"/>
              </p:ext>
            </p:extLst>
          </p:nvPr>
        </p:nvGraphicFramePr>
        <p:xfrm>
          <a:off x="179512" y="1268762"/>
          <a:ext cx="8856984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5373"/>
                <a:gridCol w="6911611"/>
              </a:tblGrid>
              <a:tr h="5435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РОЛИ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30684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Члены</a:t>
                      </a:r>
                      <a:r>
                        <a:rPr lang="ru-RU" sz="1100" baseline="0" dirty="0" smtClean="0"/>
                        <a:t> семей детей с ОВЗ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Созерцают</a:t>
                      </a:r>
                      <a:r>
                        <a:rPr lang="ru-RU" sz="1100" baseline="0" dirty="0" smtClean="0"/>
                        <a:t> со стороны</a:t>
                      </a:r>
                      <a:r>
                        <a:rPr lang="en-US" sz="1100" baseline="0" dirty="0" smtClean="0"/>
                        <a:t>/</a:t>
                      </a:r>
                      <a:r>
                        <a:rPr lang="ru-RU" sz="1100" baseline="0" dirty="0" smtClean="0"/>
                        <a:t> Активные участники реабилитационного процесса. </a:t>
                      </a:r>
                    </a:p>
                    <a:p>
                      <a:pPr algn="l"/>
                      <a:endParaRPr lang="ru-RU" sz="1100" dirty="0"/>
                    </a:p>
                  </a:txBody>
                  <a:tcPr/>
                </a:tc>
              </a:tr>
              <a:tr h="530684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СМИ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Пассивная позиция, опубликуют только то что просят</a:t>
                      </a:r>
                      <a:r>
                        <a:rPr lang="ru-RU" sz="1100" baseline="0" dirty="0" smtClean="0"/>
                        <a:t> учреждения</a:t>
                      </a:r>
                      <a:r>
                        <a:rPr lang="en-US" sz="1100" dirty="0" smtClean="0"/>
                        <a:t>/</a:t>
                      </a:r>
                      <a:r>
                        <a:rPr lang="ru-RU" sz="1100" dirty="0" smtClean="0"/>
                        <a:t>Освещают</a:t>
                      </a:r>
                      <a:r>
                        <a:rPr lang="ru-RU" sz="1100" baseline="0" dirty="0" smtClean="0"/>
                        <a:t> жизнь детей с ОВЗ с целью пропаганды их активной жизненной позиции. </a:t>
                      </a:r>
                      <a:endParaRPr lang="ru-RU" sz="1100" dirty="0"/>
                    </a:p>
                  </a:txBody>
                  <a:tcPr/>
                </a:tc>
              </a:tr>
              <a:tr h="533079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Общественные организации для людей с ОВЗ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Развлекательные мероприятия</a:t>
                      </a:r>
                      <a:r>
                        <a:rPr lang="en-US" sz="1100" dirty="0" smtClean="0"/>
                        <a:t>/</a:t>
                      </a:r>
                      <a:r>
                        <a:rPr lang="ru-RU" sz="1100" dirty="0" smtClean="0"/>
                        <a:t> Отстаивания интересов </a:t>
                      </a:r>
                      <a:endParaRPr lang="ru-RU" sz="1100" dirty="0"/>
                    </a:p>
                  </a:txBody>
                  <a:tcPr/>
                </a:tc>
              </a:tr>
              <a:tr h="530684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Получатели соц. услуг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Пессимисты </a:t>
                      </a:r>
                      <a:r>
                        <a:rPr lang="en-US" sz="1100" dirty="0" smtClean="0"/>
                        <a:t>/</a:t>
                      </a:r>
                      <a:r>
                        <a:rPr lang="ru-RU" sz="1100" dirty="0" smtClean="0"/>
                        <a:t>Активные участники здорового образа жизни</a:t>
                      </a:r>
                      <a:r>
                        <a:rPr lang="ru-RU" sz="1100" baseline="0" dirty="0" smtClean="0"/>
                        <a:t> и являются организаторами различных мероприятий для людей серебряного возраста.  </a:t>
                      </a:r>
                      <a:endParaRPr lang="ru-RU" sz="1100" dirty="0"/>
                    </a:p>
                  </a:txBody>
                  <a:tcPr/>
                </a:tc>
              </a:tr>
              <a:tr h="530684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Социальные работники</a:t>
                      </a:r>
                      <a:r>
                        <a:rPr lang="ru-RU" sz="1100" baseline="0" dirty="0" smtClean="0"/>
                        <a:t>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Доставщики услуг</a:t>
                      </a:r>
                      <a:r>
                        <a:rPr lang="ru-RU" sz="1100" baseline="0" dirty="0" smtClean="0"/>
                        <a:t> конкретному ПСУ</a:t>
                      </a:r>
                      <a:r>
                        <a:rPr lang="en-US" sz="1100" dirty="0" smtClean="0"/>
                        <a:t>/</a:t>
                      </a:r>
                      <a:r>
                        <a:rPr lang="ru-RU" sz="1100" dirty="0" smtClean="0"/>
                        <a:t> Содействие организации среды взаимопомощи для ПСУ с активным участием ПСУ,</a:t>
                      </a:r>
                      <a:r>
                        <a:rPr lang="ru-RU" sz="1100" baseline="0" dirty="0" smtClean="0"/>
                        <a:t> членов семей, соседей и общественных организаций. </a:t>
                      </a:r>
                      <a:endParaRPr lang="ru-RU" sz="1100" dirty="0"/>
                    </a:p>
                  </a:txBody>
                  <a:tcPr/>
                </a:tc>
              </a:tr>
              <a:tr h="530684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Клиенты реабилитационных центров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Не владеют, не хотят познать, ждут из вне.</a:t>
                      </a:r>
                      <a:r>
                        <a:rPr lang="en-US" sz="1100" dirty="0" smtClean="0"/>
                        <a:t>/</a:t>
                      </a:r>
                      <a:r>
                        <a:rPr lang="ru-RU" sz="1100" baseline="0" dirty="0" smtClean="0"/>
                        <a:t> Владеют механизмами </a:t>
                      </a:r>
                      <a:r>
                        <a:rPr lang="ru-RU" sz="1100" baseline="0" dirty="0" err="1" smtClean="0"/>
                        <a:t>здоровьясбережения</a:t>
                      </a:r>
                      <a:r>
                        <a:rPr lang="ru-RU" sz="1100" baseline="0" dirty="0" smtClean="0"/>
                        <a:t>, реабилитационного процесса и активно соблюдают правила здорового образа жизни. </a:t>
                      </a:r>
                      <a:endParaRPr lang="ru-RU" sz="1100" dirty="0"/>
                    </a:p>
                  </a:txBody>
                  <a:tcPr/>
                </a:tc>
              </a:tr>
              <a:tr h="530684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Инвалиды с ментальностью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Пассивный образ жизни,</a:t>
                      </a:r>
                      <a:r>
                        <a:rPr lang="ru-RU" sz="1100" baseline="0" dirty="0" smtClean="0"/>
                        <a:t> не вовлечены в собственное самообслуживание</a:t>
                      </a:r>
                      <a:r>
                        <a:rPr lang="en-US" sz="1100" baseline="0" dirty="0" smtClean="0"/>
                        <a:t>/</a:t>
                      </a:r>
                      <a:r>
                        <a:rPr lang="ru-RU" sz="1100" baseline="0" dirty="0" smtClean="0"/>
                        <a:t> Применяют навыки самообслуживания.  </a:t>
                      </a:r>
                      <a:endParaRPr lang="ru-RU" sz="1100" dirty="0"/>
                    </a:p>
                  </a:txBody>
                  <a:tcPr/>
                </a:tc>
              </a:tr>
              <a:tr h="681157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Государство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Возложение все на соц. защиту и недооценивает</a:t>
                      </a:r>
                      <a:r>
                        <a:rPr lang="ru-RU" sz="1100" baseline="0" dirty="0" smtClean="0"/>
                        <a:t> соц. службы, непонимание глобальности всей соц. проблемы внутри государства</a:t>
                      </a:r>
                      <a:r>
                        <a:rPr lang="en-US" sz="1100" baseline="0" dirty="0" smtClean="0"/>
                        <a:t>/</a:t>
                      </a:r>
                      <a:r>
                        <a:rPr lang="ru-RU" sz="1100" baseline="0" dirty="0" smtClean="0"/>
                        <a:t> Переосмыслена деятельность соц. институтов, высоко оценивает деятельность специалистов соц. сферы и занимается формированием положительных стереотипов в умах граждан. </a:t>
                      </a:r>
                      <a:endParaRPr lang="ru-RU" sz="1100" dirty="0"/>
                    </a:p>
                  </a:txBody>
                  <a:tcPr/>
                </a:tc>
              </a:tr>
              <a:tr h="530684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Получатели мер социальной поддержки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Требуют все от государства</a:t>
                      </a:r>
                      <a:r>
                        <a:rPr lang="en-US" sz="1100" dirty="0" smtClean="0"/>
                        <a:t>/</a:t>
                      </a:r>
                      <a:r>
                        <a:rPr lang="ru-RU" sz="1100" dirty="0" smtClean="0"/>
                        <a:t> будет сформирован активная позиция населения под лозунгом </a:t>
                      </a:r>
                      <a:r>
                        <a:rPr lang="en-US" sz="1100" dirty="0" smtClean="0"/>
                        <a:t>“</a:t>
                      </a:r>
                      <a:r>
                        <a:rPr lang="ru-RU" sz="1100" dirty="0" smtClean="0"/>
                        <a:t>кто если не я</a:t>
                      </a:r>
                      <a:r>
                        <a:rPr lang="en-US" sz="1100" dirty="0" smtClean="0"/>
                        <a:t>”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440" y="355153"/>
            <a:ext cx="65532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5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42642"/>
              </p:ext>
            </p:extLst>
          </p:nvPr>
        </p:nvGraphicFramePr>
        <p:xfrm>
          <a:off x="143508" y="1196752"/>
          <a:ext cx="8856984" cy="555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5373"/>
                <a:gridCol w="6911611"/>
              </a:tblGrid>
              <a:tr h="4833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Возможности</a:t>
                      </a: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 преимущества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7192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Оказывать качественно и своевременно гос. услуги. </a:t>
                      </a:r>
                      <a:endParaRPr lang="ru-RU" sz="1400" dirty="0"/>
                    </a:p>
                  </a:txBody>
                  <a:tcPr/>
                </a:tc>
              </a:tr>
              <a:tr h="47192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Адресно и целенаправленно решать проблемы, обучить самостоятельно справляться с проблемами.</a:t>
                      </a:r>
                      <a:endParaRPr lang="ru-RU" sz="1400" dirty="0"/>
                    </a:p>
                  </a:txBody>
                  <a:tcPr/>
                </a:tc>
              </a:tr>
              <a:tr h="47192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Повысить статус сотрудников соц. сферы и их мотивацию. </a:t>
                      </a:r>
                      <a:endParaRPr lang="ru-RU" sz="1400" dirty="0"/>
                    </a:p>
                  </a:txBody>
                  <a:tcPr/>
                </a:tc>
              </a:tr>
              <a:tr h="47192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Сформировать общественное мнение у населения и развить активную жизненную позицию . </a:t>
                      </a:r>
                    </a:p>
                    <a:p>
                      <a:pPr algn="l"/>
                      <a:endParaRPr lang="ru-RU" sz="1400" dirty="0"/>
                    </a:p>
                  </a:txBody>
                  <a:tcPr/>
                </a:tc>
              </a:tr>
              <a:tr h="47192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Возможность у реабилитационных центров предоставлять услуги квалифицированными кадрами.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</a:tr>
              <a:tr h="47405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6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Изменить отношения членов семьи к своему ребенку  с ОВЗ.</a:t>
                      </a:r>
                      <a:endParaRPr lang="ru-RU" sz="1400" dirty="0"/>
                    </a:p>
                  </a:txBody>
                  <a:tcPr/>
                </a:tc>
              </a:tr>
              <a:tr h="47192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7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Снять напряжение в семье включив</a:t>
                      </a:r>
                      <a:r>
                        <a:rPr lang="ru-RU" sz="1400" baseline="0" dirty="0" smtClean="0"/>
                        <a:t> нуждающегося в реабилитационный процесс. </a:t>
                      </a:r>
                      <a:endParaRPr lang="ru-RU" sz="1400" dirty="0"/>
                    </a:p>
                  </a:txBody>
                  <a:tcPr/>
                </a:tc>
              </a:tr>
              <a:tr h="47192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8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Возможность объединить</a:t>
                      </a:r>
                      <a:r>
                        <a:rPr lang="ru-RU" sz="1400" baseline="0" dirty="0" smtClean="0"/>
                        <a:t> родителей в группы общения и взаимопомощи. </a:t>
                      </a:r>
                      <a:endParaRPr lang="ru-RU" sz="1400" dirty="0"/>
                    </a:p>
                  </a:txBody>
                  <a:tcPr/>
                </a:tc>
              </a:tr>
              <a:tr h="47192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9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Оказание соц. услуг качественно и своевременно</a:t>
                      </a:r>
                      <a:endParaRPr lang="ru-RU" sz="1400" dirty="0"/>
                    </a:p>
                  </a:txBody>
                  <a:tcPr/>
                </a:tc>
              </a:tr>
              <a:tr h="47192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Привлечение граждан к здоровому образу жизни и самопомощи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888" y="0"/>
            <a:ext cx="65532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/>
          <p:cNvSpPr/>
          <p:nvPr/>
        </p:nvSpPr>
        <p:spPr>
          <a:xfrm>
            <a:off x="251520" y="5855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Возможности и преимущества учреждений социального обслуживания</a:t>
            </a:r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0917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723806"/>
              </p:ext>
            </p:extLst>
          </p:nvPr>
        </p:nvGraphicFramePr>
        <p:xfrm>
          <a:off x="273696" y="1988840"/>
          <a:ext cx="8856984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5373"/>
                <a:gridCol w="6911611"/>
              </a:tblGrid>
              <a:tr h="6930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Возможности</a:t>
                      </a: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 преимущества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67658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11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Возможности освещения</a:t>
                      </a:r>
                      <a:r>
                        <a:rPr lang="ru-RU" sz="1400" baseline="0" dirty="0" smtClean="0"/>
                        <a:t> работы соц. защиты в СМИ, и получателями соц. услуг и соц. работниками.</a:t>
                      </a:r>
                      <a:endParaRPr lang="ru-RU" sz="1400" dirty="0"/>
                    </a:p>
                  </a:txBody>
                  <a:tcPr/>
                </a:tc>
              </a:tr>
              <a:tr h="67658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12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Возможность прямого контакта с клиентом.</a:t>
                      </a:r>
                      <a:endParaRPr lang="ru-RU" sz="1400" dirty="0"/>
                    </a:p>
                  </a:txBody>
                  <a:tcPr/>
                </a:tc>
              </a:tr>
              <a:tr h="67658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13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Получение удовлетворения от результатов реабилитационного процесса</a:t>
                      </a:r>
                      <a:endParaRPr lang="ru-RU" sz="1400" dirty="0"/>
                    </a:p>
                  </a:txBody>
                  <a:tcPr/>
                </a:tc>
              </a:tr>
              <a:tr h="67658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14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Возможность</a:t>
                      </a:r>
                      <a:r>
                        <a:rPr lang="ru-RU" sz="1400" baseline="0" dirty="0" smtClean="0"/>
                        <a:t> самосовершенствоваться и реализовывать свой потенциал.</a:t>
                      </a:r>
                      <a:endParaRPr lang="ru-RU" sz="1400" dirty="0"/>
                    </a:p>
                  </a:txBody>
                  <a:tcPr/>
                </a:tc>
              </a:tr>
              <a:tr h="67658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15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Предоставление услуг отвечающим потребностям общества</a:t>
                      </a:r>
                      <a:endParaRPr lang="ru-RU" sz="1400" dirty="0"/>
                    </a:p>
                  </a:txBody>
                  <a:tcPr/>
                </a:tc>
              </a:tr>
              <a:tr h="67658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16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Учреждения могут изменить отношения общества к людям инвалидам с ментальными</a:t>
                      </a:r>
                      <a:r>
                        <a:rPr lang="ru-RU" sz="1400" baseline="0" dirty="0" smtClean="0"/>
                        <a:t> особенностями.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6632"/>
            <a:ext cx="65532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/>
          <p:cNvSpPr/>
          <p:nvPr/>
        </p:nvSpPr>
        <p:spPr>
          <a:xfrm>
            <a:off x="251520" y="10527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Возможности и преимущества учреждений социального обслуживания</a:t>
            </a:r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0071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603986"/>
              </p:ext>
            </p:extLst>
          </p:nvPr>
        </p:nvGraphicFramePr>
        <p:xfrm>
          <a:off x="269057" y="1700808"/>
          <a:ext cx="8640960" cy="4498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925"/>
                <a:gridCol w="6743035"/>
              </a:tblGrid>
              <a:tr h="6405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Возможности</a:t>
                      </a: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 преимущества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62532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17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Изменить мир</a:t>
                      </a:r>
                      <a:endParaRPr lang="ru-RU" sz="1400" dirty="0"/>
                    </a:p>
                  </a:txBody>
                  <a:tcPr/>
                </a:tc>
              </a:tr>
              <a:tr h="62532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18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Учреждения</a:t>
                      </a:r>
                      <a:r>
                        <a:rPr lang="ru-RU" sz="1400" baseline="0" dirty="0" smtClean="0"/>
                        <a:t> реабилитационных центров находятся в экологически чистых районах. </a:t>
                      </a:r>
                      <a:endParaRPr lang="ru-RU" sz="1400" dirty="0"/>
                    </a:p>
                  </a:txBody>
                  <a:tcPr/>
                </a:tc>
              </a:tr>
              <a:tr h="62532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19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Сформировать</a:t>
                      </a:r>
                      <a:r>
                        <a:rPr lang="ru-RU" sz="1400" baseline="0" dirty="0" smtClean="0"/>
                        <a:t>  у инвалидов способность к самообслуживанию </a:t>
                      </a:r>
                      <a:endParaRPr lang="ru-RU" sz="1400" dirty="0"/>
                    </a:p>
                  </a:txBody>
                  <a:tcPr/>
                </a:tc>
              </a:tr>
              <a:tr h="62532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Умение детей общаться</a:t>
                      </a:r>
                      <a:r>
                        <a:rPr lang="ru-RU" sz="1400" baseline="0" dirty="0" smtClean="0"/>
                        <a:t> со сверстниками, а также учатся вести себя в детском коллективе.</a:t>
                      </a:r>
                      <a:endParaRPr lang="ru-RU" sz="1400" dirty="0"/>
                    </a:p>
                  </a:txBody>
                  <a:tcPr/>
                </a:tc>
              </a:tr>
              <a:tr h="62532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21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Социализация людей с ОВЗ,</a:t>
                      </a:r>
                      <a:r>
                        <a:rPr lang="ru-RU" sz="1400" baseline="0" dirty="0" smtClean="0"/>
                        <a:t> почувствовать себя полноправным членом общества, саморелизоваться. </a:t>
                      </a:r>
                      <a:endParaRPr lang="ru-RU" sz="1400" dirty="0"/>
                    </a:p>
                  </a:txBody>
                  <a:tcPr/>
                </a:tc>
              </a:tr>
              <a:tr h="62532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22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Формирование контактов между различными слоями общества в частности нуждающихся мерах соц. поддержки для укрепления соц. сплоченности граждан</a:t>
                      </a:r>
                      <a:r>
                        <a:rPr lang="ru-RU" sz="1400" baseline="0" dirty="0" smtClean="0"/>
                        <a:t> России.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937" y="116632"/>
            <a:ext cx="65532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/>
          <p:nvPr/>
        </p:nvSpPr>
        <p:spPr>
          <a:xfrm>
            <a:off x="254993" y="92692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Возможности и преимущества учреждений социального обслуживания</a:t>
            </a:r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873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523663"/>
              </p:ext>
            </p:extLst>
          </p:nvPr>
        </p:nvGraphicFramePr>
        <p:xfrm>
          <a:off x="1475656" y="2060848"/>
          <a:ext cx="6552729" cy="4592888"/>
        </p:xfrm>
        <a:graphic>
          <a:graphicData uri="http://schemas.openxmlformats.org/drawingml/2006/table">
            <a:tbl>
              <a:tblPr firstRow="1" bandRow="1"/>
              <a:tblGrid>
                <a:gridCol w="2184243"/>
                <a:gridCol w="2184243"/>
                <a:gridCol w="2184243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4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1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Оптимизация социальных учреждений.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Социальные учреждения должны стоять на той же черте что и учреждения гос. организаций образования здравоохранения и соц. обслуживания. Достойный статус социальных учреждений 2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2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Остаточное финансирование, слабая материальная база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SimSun"/>
                          <a:cs typeface="Times New Roman"/>
                        </a:rPr>
                        <a:t>Статус учреждения, статус специалистов 2 2 3 1 3 2 3 2 3 1=22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3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Дорожная карта, разлом в учреждениях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Расширить категории обслуживаемых граждан 1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4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Увеличение документооборота для всех учреждений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Минимизирован пакет документов для признания клиента нуждающимся, документооборота для отчётности специалистов 1 1=2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5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Ведение регистра получателей социальных услуг.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Отсутствие учета групповой проф. работы и соц. значимых мероприятий.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Внесен раздел групповая работа в регистре получателей услуг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6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ИППСУ разрабатывает специалист соц. защиты, статья 14 гл. 5 ФЗ. 442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SimSun"/>
                          <a:cs typeface="Times New Roman"/>
                        </a:rPr>
                        <a:t>Индивид программу разрабатывает поставщик соц услуг 2 3=5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7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Потребительское отношение населения в сфере социального обслуживания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Повышенная ответственности граждан к своей семье. Научим нуждающегося самопомощи и групповой самоорганизации. 2 1 =3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8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Слабое межведомственное взаимодействие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Отработанная система реального межведомственного взаимодействия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9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Региональные нормативно-правовые акты препятствуют развитию учреждения: ряд учреждений не включен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SimSun"/>
                          <a:cs typeface="Times New Roman"/>
                        </a:rPr>
                        <a:t>Единый подход регионов к разработке нормативно правовых актов на основании </a:t>
                      </a:r>
                      <a:r>
                        <a:rPr lang="ru-RU" sz="800" dirty="0" err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SimSun"/>
                          <a:cs typeface="Times New Roman"/>
                        </a:rPr>
                        <a:t>фед</a:t>
                      </a:r>
                      <a:r>
                        <a:rPr lang="ru-RU" sz="8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SimSun"/>
                          <a:cs typeface="Times New Roman"/>
                        </a:rPr>
                        <a:t>. законах регламентирующих деятельность учреждения соц. обслуживания населения.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SimSun"/>
                          <a:cs typeface="Times New Roman"/>
                        </a:rPr>
                        <a:t>Нормативно-правовые акты способствуют развитию деятельности учреждения 1 1 3=5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449411" y="1612435"/>
            <a:ext cx="459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НОРМЫ НАСТОЯЩЕГО – НОРМЫ БУДУЩЕГО</a:t>
            </a:r>
            <a:endParaRPr lang="ru-RU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475656" y="83671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/>
              <a:t>Учреждения социального обслуживания: раскрытие возможностей и преимуществ</a:t>
            </a:r>
            <a:endParaRPr lang="ru-RU" sz="1800" dirty="0"/>
          </a:p>
          <a:p>
            <a:pPr algn="l"/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9876" y="1208919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ДОРОЖНАЯ КАРТА</a:t>
            </a: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ru-RU" b="1" dirty="0" smtClean="0">
                <a:latin typeface="+mj-lt"/>
              </a:rPr>
              <a:t>Струны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Власть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События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Медиа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Команда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Ресурсы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Партнеры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Получатели социальных услуг</a:t>
            </a:r>
            <a:endParaRPr lang="ru-RU" b="1" dirty="0" smtClean="0">
              <a:latin typeface="+mj-lt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0569"/>
            <a:ext cx="65532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9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9876" y="1208919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ДОРОЖНАЯ КАРТА – СТАРТОВЫЕ ДЕЙСТВИЯ</a:t>
            </a:r>
          </a:p>
          <a:p>
            <a:endParaRPr lang="ru-RU" sz="1400" b="1" dirty="0" smtClean="0">
              <a:solidFill>
                <a:prstClr val="white">
                  <a:lumMod val="50000"/>
                </a:prstClr>
              </a:solidFill>
            </a:endParaRPr>
          </a:p>
          <a:p>
            <a:endParaRPr lang="ru-RU" sz="1400" b="1" dirty="0">
              <a:solidFill>
                <a:prstClr val="white">
                  <a:lumMod val="50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589288"/>
              </p:ext>
            </p:extLst>
          </p:nvPr>
        </p:nvGraphicFramePr>
        <p:xfrm>
          <a:off x="755576" y="1772816"/>
          <a:ext cx="7992888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СОБЫТИЯ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СРОКИ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ЭФФЕКТ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 Учреждения разрабатывают предложения по изменению законодательства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2017-2018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Директора учреждений и </a:t>
                      </a:r>
                      <a:r>
                        <a:rPr lang="ru-RU" sz="1400" dirty="0" err="1" smtClean="0"/>
                        <a:t>Фролакина</a:t>
                      </a:r>
                      <a:r>
                        <a:rPr lang="ru-RU" sz="1400" dirty="0" smtClean="0"/>
                        <a:t> Е.В.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Вовлечение сотрудников в процесс </a:t>
                      </a:r>
                      <a:r>
                        <a:rPr lang="ru-RU" sz="1400" dirty="0" err="1" smtClean="0"/>
                        <a:t>стратегирования</a:t>
                      </a:r>
                      <a:r>
                        <a:rPr lang="ru-RU" sz="1400" dirty="0" smtClean="0"/>
                        <a:t> и коллективного написания документа, повышение мотивации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 Внесение</a:t>
                      </a:r>
                      <a:r>
                        <a:rPr lang="ru-RU" sz="1400" baseline="0" dirty="0" smtClean="0"/>
                        <a:t> изменений на региональном федеральном уровнях в НПА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Главы регионов и законодательных собраний и руководители фракций ВПП «ЕДИНАЯ РОССИЯ»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Сняты</a:t>
                      </a:r>
                      <a:r>
                        <a:rPr lang="ru-RU" sz="1400" baseline="0" dirty="0" smtClean="0"/>
                        <a:t> законодательные барьеры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 Разработка федерального положения Смотра профессионального мастерства работников социальной обслуживания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первое</a:t>
                      </a:r>
                      <a:r>
                        <a:rPr lang="ru-RU" sz="1400" baseline="0" dirty="0" smtClean="0"/>
                        <a:t> полугодие 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Министр труда </a:t>
                      </a:r>
                      <a:r>
                        <a:rPr lang="ru-RU" sz="1400" dirty="0" err="1" smtClean="0"/>
                        <a:t>Топилин</a:t>
                      </a:r>
                      <a:r>
                        <a:rPr lang="ru-RU" sz="1400" baseline="0" dirty="0" smtClean="0"/>
                        <a:t> М.А.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Повышен статус профессии и мотивации сотрудников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40569"/>
            <a:ext cx="65532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214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9876" y="1208919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ДОРОЖНАЯ КАРТА – СТАРТОВЫЕ ДЕЙСТВИЯ</a:t>
            </a:r>
          </a:p>
          <a:p>
            <a:endParaRPr lang="ru-RU" sz="1400" b="1" dirty="0" smtClean="0">
              <a:solidFill>
                <a:prstClr val="white">
                  <a:lumMod val="50000"/>
                </a:prstClr>
              </a:solidFill>
            </a:endParaRPr>
          </a:p>
          <a:p>
            <a:endParaRPr lang="ru-RU" sz="1400" b="1" dirty="0">
              <a:solidFill>
                <a:prstClr val="white">
                  <a:lumMod val="50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465689"/>
              </p:ext>
            </p:extLst>
          </p:nvPr>
        </p:nvGraphicFramePr>
        <p:xfrm>
          <a:off x="755576" y="1772816"/>
          <a:ext cx="7992888" cy="4265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СОБЫТИЯ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СРОКИ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ЭФФЕКТ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3887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 Региональная газета</a:t>
                      </a:r>
                      <a:r>
                        <a:rPr lang="ru-RU" sz="1400" baseline="0" dirty="0" smtClean="0"/>
                        <a:t> «</a:t>
                      </a:r>
                      <a:r>
                        <a:rPr lang="ru-RU" sz="1400" baseline="0" dirty="0" err="1" smtClean="0"/>
                        <a:t>Безбарьерная</a:t>
                      </a:r>
                      <a:r>
                        <a:rPr lang="ru-RU" sz="1400" baseline="0" dirty="0" smtClean="0"/>
                        <a:t> среда» 10 000 экземпляров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2018 первое полугодие 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Региональное Правительство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Популяризация социальной службы и социального сплочения, социализация ПСУ</a:t>
                      </a:r>
                      <a:endParaRPr lang="ru-RU" sz="1400" dirty="0"/>
                    </a:p>
                  </a:txBody>
                  <a:tcPr/>
                </a:tc>
              </a:tr>
              <a:tr h="10945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5. Проект</a:t>
                      </a:r>
                      <a:r>
                        <a:rPr lang="ru-RU" sz="1400" baseline="0" dirty="0" smtClean="0"/>
                        <a:t> «Ты у меня любимый»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2018 первое полугодие  и далее постоянно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Директора учреждений, Волкова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Изменение отношения</a:t>
                      </a:r>
                      <a:r>
                        <a:rPr lang="ru-RU" sz="1400" baseline="0" dirty="0" smtClean="0"/>
                        <a:t> членов семьи к детям с инвалидностью</a:t>
                      </a:r>
                      <a:endParaRPr lang="ru-RU" sz="1400" dirty="0"/>
                    </a:p>
                  </a:txBody>
                  <a:tcPr/>
                </a:tc>
              </a:tr>
              <a:tr h="13711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6. «Жить самостоятельно»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2018 первое полугодие и далее постоянно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Директора учреждений, Фролагина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Приобрести навыки самообслуживания и самостоятельности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40569"/>
            <a:ext cx="65532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7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9876" y="1208919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ДОРОЖНАЯ КАРТА – СТАРТОВЫЕ ДЕЙСТВИЯ</a:t>
            </a:r>
          </a:p>
          <a:p>
            <a:endParaRPr lang="ru-RU" sz="1400" b="1" dirty="0" smtClean="0">
              <a:solidFill>
                <a:prstClr val="white">
                  <a:lumMod val="50000"/>
                </a:prstClr>
              </a:solidFill>
            </a:endParaRPr>
          </a:p>
          <a:p>
            <a:endParaRPr lang="ru-RU" sz="1400" b="1" dirty="0">
              <a:solidFill>
                <a:prstClr val="white">
                  <a:lumMod val="50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750588"/>
              </p:ext>
            </p:extLst>
          </p:nvPr>
        </p:nvGraphicFramePr>
        <p:xfrm>
          <a:off x="539552" y="1700808"/>
          <a:ext cx="8136904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4666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СОБЫТИЯ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СРОКИ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ЭФФЕКТ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295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7. Смотр для граждан серебряного возраста «Преображение»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 год и далее постоянно 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Директора ЦСО, Ефимова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Вовлечение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граждан серебряного возраста в общественную жизнь</a:t>
                      </a:r>
                      <a:endParaRPr lang="ru-RU" sz="1400" dirty="0"/>
                    </a:p>
                  </a:txBody>
                  <a:tcPr/>
                </a:tc>
              </a:tr>
              <a:tr h="8295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8. Художественный фильм и</a:t>
                      </a:r>
                      <a:r>
                        <a:rPr lang="ru-RU" sz="1400" baseline="0" dirty="0" smtClean="0"/>
                        <a:t> сериал о работе сотрудников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второе полугодие 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Министр культуры региона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Популяризация профессии</a:t>
                      </a:r>
                      <a:r>
                        <a:rPr lang="ru-RU" sz="1400" baseline="0" dirty="0" smtClean="0"/>
                        <a:t> социального работника </a:t>
                      </a:r>
                      <a:endParaRPr lang="ru-RU" sz="1400" dirty="0"/>
                    </a:p>
                  </a:txBody>
                  <a:tcPr/>
                </a:tc>
              </a:tr>
              <a:tr h="155537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9. Всероссийский Форум соцработников с</a:t>
                      </a:r>
                      <a:r>
                        <a:rPr lang="ru-RU" sz="1400" baseline="0" dirty="0" smtClean="0"/>
                        <a:t> онлайн доступом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</a:t>
                      </a:r>
                      <a:r>
                        <a:rPr lang="ru-RU" sz="1400" baseline="0" dirty="0" smtClean="0"/>
                        <a:t> год первое полугодие 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Министр труда </a:t>
                      </a:r>
                      <a:r>
                        <a:rPr lang="ru-RU" sz="1400" dirty="0" err="1" smtClean="0"/>
                        <a:t>Топилин</a:t>
                      </a:r>
                      <a:r>
                        <a:rPr lang="ru-RU" sz="1400" dirty="0" smtClean="0"/>
                        <a:t> М.А.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Обратная связь практиков</a:t>
                      </a:r>
                      <a:r>
                        <a:rPr lang="ru-RU" sz="1400" baseline="0" dirty="0" smtClean="0"/>
                        <a:t> и законодателями, обмен опытом, методиками и формами работы </a:t>
                      </a:r>
                      <a:endParaRPr lang="ru-RU" sz="1400" dirty="0"/>
                    </a:p>
                  </a:txBody>
                  <a:tcPr/>
                </a:tc>
              </a:tr>
              <a:tr h="10714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10. Организация ритуальных услуг для ПСУ по страховке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второе полугодие 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Директора центров совместно</a:t>
                      </a:r>
                      <a:r>
                        <a:rPr lang="ru-RU" sz="1400" baseline="0" dirty="0" smtClean="0"/>
                        <a:t> со страховой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Облегчение похоронного процесса</a:t>
                      </a:r>
                      <a:r>
                        <a:rPr lang="ru-RU" sz="1400" baseline="0" dirty="0" smtClean="0"/>
                        <a:t> для родственников и опекунов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130" y="440569"/>
            <a:ext cx="65532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0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479187"/>
              </p:ext>
            </p:extLst>
          </p:nvPr>
        </p:nvGraphicFramePr>
        <p:xfrm>
          <a:off x="1403648" y="1700808"/>
          <a:ext cx="6552729" cy="5025513"/>
        </p:xfrm>
        <a:graphic>
          <a:graphicData uri="http://schemas.openxmlformats.org/drawingml/2006/table">
            <a:tbl>
              <a:tblPr firstRow="1" bandRow="1"/>
              <a:tblGrid>
                <a:gridCol w="2184243"/>
                <a:gridCol w="2184243"/>
                <a:gridCol w="2184243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№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НОРМЫ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 НАСТОЯЩЕГО</a:t>
                      </a:r>
                      <a:endParaRPr lang="ru-RU" sz="14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НОРМЫ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БУДУЩЕГО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Использование устаревших норм труда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SimSun"/>
                          <a:cs typeface="Times New Roman"/>
                        </a:rPr>
                        <a:t>Введены новые нормы труда соответствующие специфики действия специалистов соц. учреждения.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11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Не все категории граждан входят в гос. задание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Влачены в гос. задания выпадающие группы получателей соц. услуг.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Не учитывается педагогический и медицинский стаж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Стаж мед и </a:t>
                      </a:r>
                      <a:r>
                        <a:rPr lang="ru-RU" sz="9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пед</a:t>
                      </a: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.  работников учитывается во всех категориях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13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Специалисты социальной работы не попадают в майские указы. Отсутствие диапазона з/п между категориями специалистов.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SimSun"/>
                          <a:cs typeface="Times New Roman"/>
                        </a:rPr>
                        <a:t>Приведены в соответствие з/п работников учреждения социальной сферы. 3 2 3 3 3 1 2 2 3 3 3= 28</a:t>
                      </a: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Формы соц. Обслуживания на дому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Внедрены стационарно замещающие технологии и формы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15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Потребность в образованных кадрах, молодежь не идет на работу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SimSun"/>
                          <a:cs typeface="Times New Roman"/>
                        </a:rPr>
                        <a:t>Учреждения укомплектованы, квалифицированными кадрами, молодые специалисты обеспечены жильем и заинтересованы в работе.  2 1 2 2= 7</a:t>
                      </a: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16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Не достаточный спектр специальных соц. услуг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Расширен спектр специальных соц. услуг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17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Денежные средства на депозитах опекаемых, после смерти переходит к родственникам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Расширены полномочия учреждения по использованию денежных средств на содержание опекаемых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18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Необоснованное планирования гос. задания на след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Исполнение гос. задания по факту.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19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ea typeface="SimSun"/>
                          <a:cs typeface="Times New Roman"/>
                        </a:rPr>
                        <a:t>Не приравнены должности сиделки и специалиста по соц. работе к должности соц. работника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Должности приравнены к должностям соц. работы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20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Отсутствие статуса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Закреплен статус соц. работника на федеральном уровне.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86" y="1156493"/>
            <a:ext cx="46704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956" y="171202"/>
            <a:ext cx="654208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26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197554"/>
              </p:ext>
            </p:extLst>
          </p:nvPr>
        </p:nvGraphicFramePr>
        <p:xfrm>
          <a:off x="1331640" y="1556792"/>
          <a:ext cx="6552729" cy="5123573"/>
        </p:xfrm>
        <a:graphic>
          <a:graphicData uri="http://schemas.openxmlformats.org/drawingml/2006/table">
            <a:tbl>
              <a:tblPr firstRow="1" bandRow="1"/>
              <a:tblGrid>
                <a:gridCol w="2184243"/>
                <a:gridCol w="2184243"/>
                <a:gridCol w="2184243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№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НОРМЫ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 НАСТОЯЩЕГО</a:t>
                      </a:r>
                      <a:endParaRPr lang="ru-RU" sz="14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НОРМЫ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БУДУЩЕГО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21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В Учреждениях “специальный дом интернат для престарелых и инвалидов” отсутствует пост полиции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Обеспечена безопасность персонала и проживающих 2 1=3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22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Регламент социального такси не соответствует потребностям по оказанию услуг 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Регламент социального такси соответствует потребностям по оказанию услуг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23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Нет единого подхода к структуре учреждений в соц. сфере регионов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Единый подход к структуре учреждений в соц. сфере регионов 2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24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Отсутствие профессиональных стандартов для соц. сферы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Разработаны профессиональные стандарты для соц. сферы  2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25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Не соответствие адресности и порядку предоставления срочности соц. услуг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Упорядочены предоставления срочных соц. услуг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26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Необоснованное количество проверок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Регламентированы проверки контрольно надзорных органов. 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27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Отсутствие знака отличника ветеран в социальной сфере. 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Присвоение знака отличника труда в социальной сфере, присвоение звания ветерана труда сотрудника работающего 15 лет.  1 3=4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28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Невозможность внедрения новых видов услуг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Обучение специалистов по соответствующим направлениям для внедрения новых видов услуг.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29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Соц. выплаты не у всех работников соц. сферы 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Соц. выплаты всем работникам соц. сферы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30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Зачисление несовершеннолетних на соц. обслуживание по 442 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Приведены в соответствие 120 и 442 </a:t>
                      </a:r>
                      <a:r>
                        <a:rPr lang="ru-RU" sz="8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ф.з</a:t>
                      </a: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. при зачислении несовершеннолетних. 1 1=2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31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Отсутствие стандарта услуги сиделки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Есть стандарт услуги сиделки 1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32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Дорожная карта не соответствует потребностям обсаживания соц. работника 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Дорожная карта соответствует потребностям обслуживания соц. работника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33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Нет отдельного министерства соц. благополучия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SimSun"/>
                          <a:cs typeface="Times New Roman"/>
                        </a:rPr>
                        <a:t>Министерство соц. благополучия существует самостоятельно  3 1 1 3 1=9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34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Наличие очередности обслуживания детей с ОВЗ 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SimSun"/>
                          <a:cs typeface="Times New Roman"/>
                        </a:rPr>
                        <a:t>Услуги доступны каждой семье 3 2=5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35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Учреждения одно на несколько районов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Учреждения приближены к местам проживания детей с ОВЗ. </a:t>
                      </a:r>
                      <a:endParaRPr lang="ru-RU" sz="11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65484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669" y="1124744"/>
            <a:ext cx="46704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26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832862"/>
              </p:ext>
            </p:extLst>
          </p:nvPr>
        </p:nvGraphicFramePr>
        <p:xfrm>
          <a:off x="1029767" y="1412776"/>
          <a:ext cx="7210350" cy="5316548"/>
        </p:xfrm>
        <a:graphic>
          <a:graphicData uri="http://schemas.openxmlformats.org/drawingml/2006/table">
            <a:tbl>
              <a:tblPr firstRow="1" bandRow="1"/>
              <a:tblGrid>
                <a:gridCol w="644386"/>
                <a:gridCol w="5845885"/>
                <a:gridCol w="720079"/>
              </a:tblGrid>
              <a:tr h="39606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ТОП НОРМЫ БУДУЩЕГО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Баллы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500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14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Приведены в соответствие з/п работников учреждения социальной сферы.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28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22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Статус учреждения, статус специалистов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22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0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Министерство соц. благополучия существует самостоятельно.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0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16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Учреждения укомплектованы, квалифицированными кадрами, молодые специалисты обеспечены жильем и заинтересованы в работе.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35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Услуги доступны каждой семье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50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Единый подход регионов к разработке нормативно-правовых актов на основании </a:t>
                      </a:r>
                      <a:r>
                        <a:rPr lang="ru-RU" sz="14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фед</a:t>
                      </a: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. законах регламентирующих деятельность учреждения соц. обслуживания населения.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Нормативно правовые акты способствуют развитию деятельности учреждения.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0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Индивид программу разрабатывает поставщик соц. услуг.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3563888" y="956990"/>
            <a:ext cx="2598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ТОП НОРМЫ БУДУЩЕГО</a:t>
            </a:r>
            <a:endParaRPr lang="ru-R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65484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26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750727" y="1124744"/>
            <a:ext cx="2232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БАРЬЕРЫ ПЕРЕХОДА</a:t>
            </a:r>
            <a:endParaRPr lang="ru-RU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020752"/>
              </p:ext>
            </p:extLst>
          </p:nvPr>
        </p:nvGraphicFramePr>
        <p:xfrm>
          <a:off x="1403648" y="1556792"/>
          <a:ext cx="6912768" cy="4786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263"/>
                <a:gridCol w="1482505"/>
              </a:tblGrid>
              <a:tr h="3990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/>
                        <a:t>БАРЬЕР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НОМЕРА НОРМ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9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Экономическое состояние региона, собираемость налоговой базы и принятие ежегодного бюджета. </a:t>
                      </a:r>
                      <a:endParaRPr lang="ru-RU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14, 2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единой тарифной сетки для работников соц. сферы.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системы льгот для молодых специалистов, отсутствие дополнительного финансирования регионов для осуществления программ.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16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воспитания в обществе, уважительного отношения к профессии социального работника.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закона защищающего права учреждения от проверок. Отсутствие межведомственного взаимодействия.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Государство поддерживает иждивенческое поведение населения.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Безответственность членов семьи и иждивенческая позиция населения.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Законодатели-теоретики, а не практики. Нет практических навыков и проф. компетенции в данной сфере.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Законодательный уровень и отсутствие межведомственного взаимодействия.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21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65484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691680" y="977109"/>
            <a:ext cx="2232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БАРЬЕРЫ ПЕРЕХОДА</a:t>
            </a:r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196688"/>
              </p:ext>
            </p:extLst>
          </p:nvPr>
        </p:nvGraphicFramePr>
        <p:xfrm>
          <a:off x="1475656" y="1484784"/>
          <a:ext cx="6912768" cy="4968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263"/>
                <a:gridCol w="1482505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/>
                        <a:t>БАРЬЕР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НОМЕРА НОРМ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Нет решений на законодательном уровне, отсутствие взаимодействия между МВД и УФСИН.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21а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Неисполнение предложений регионов в изменениях </a:t>
                      </a:r>
                      <a:r>
                        <a:rPr lang="ru-RU" sz="14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фед</a:t>
                      </a: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. законах. Ф.З. 442 и др. НПА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7,9,15,31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31,2,14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квалифицированных кадров предоставляющих соц. услуги.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24,32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нормативно-правовых актов.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10,12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дополнительных денежных средств.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28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Невыполнение дорожной карты.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проф. стандарта сиделки.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15,32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в дорожных картах специалистов по социальной работе и иных работников, не относящимся к </a:t>
                      </a:r>
                      <a:r>
                        <a:rPr lang="ru-RU" sz="14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мониторируемым</a:t>
                      </a: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 категориям.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14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региональных НПА по оптимизации доступности услуг.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1,36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реабилитационных центров в каждом муниципальном образовании.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35,36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65484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04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755576" y="1710896"/>
            <a:ext cx="1062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МИССИЯ</a:t>
            </a:r>
            <a:endParaRPr lang="ru-RU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195786"/>
              </p:ext>
            </p:extLst>
          </p:nvPr>
        </p:nvGraphicFramePr>
        <p:xfrm>
          <a:off x="755576" y="2245041"/>
          <a:ext cx="7541665" cy="2552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1665"/>
              </a:tblGrid>
              <a:tr h="5346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МИССИЯ</a:t>
                      </a:r>
                      <a:r>
                        <a:rPr lang="ru-RU" sz="1800" baseline="0" dirty="0" smtClean="0"/>
                        <a:t> ОБЩАЯ</a:t>
                      </a:r>
                      <a:endParaRPr lang="ru-RU" sz="1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017502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Общая миссия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благоприятных условий для предоставления соц. услуг населению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улучшения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морального, этического, психологического и иного состояния общества в условиях достойного труда.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65484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754042"/>
              </p:ext>
            </p:extLst>
          </p:nvPr>
        </p:nvGraphicFramePr>
        <p:xfrm>
          <a:off x="971600" y="2081057"/>
          <a:ext cx="7776863" cy="4574586"/>
        </p:xfrm>
        <a:graphic>
          <a:graphicData uri="http://schemas.openxmlformats.org/drawingml/2006/table">
            <a:tbl>
              <a:tblPr firstRow="1" bandRow="1"/>
              <a:tblGrid>
                <a:gridCol w="1976915"/>
                <a:gridCol w="3207660"/>
                <a:gridCol w="2592288"/>
              </a:tblGrid>
              <a:tr h="71124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ФИО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50216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Ефимова Виктория Станислаусовна</a:t>
                      </a:r>
                      <a:endParaRPr lang="ru-RU" sz="1400" b="1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latin typeface="Calibri (Основной текст)"/>
                        </a:rPr>
                        <a:t>Качественное предоставление соц. услуг</a:t>
                      </a:r>
                      <a:endParaRPr lang="ru-RU" sz="1050" dirty="0">
                        <a:latin typeface="Calibri (Основной текст)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latin typeface="Calibri (Основной текст)"/>
                        </a:rPr>
                        <a:t>Выступлю</a:t>
                      </a:r>
                      <a:r>
                        <a:rPr lang="ru-RU" sz="1050" baseline="0" dirty="0" smtClean="0">
                          <a:latin typeface="Calibri (Основной текст)"/>
                        </a:rPr>
                        <a:t> с инициативой и проведу круглый стол Будущее ЦСО </a:t>
                      </a:r>
                      <a:r>
                        <a:rPr lang="en-US" sz="1050" baseline="0" dirty="0" smtClean="0">
                          <a:latin typeface="Calibri (Основной текст)"/>
                        </a:rPr>
                        <a:t>“</a:t>
                      </a:r>
                      <a:r>
                        <a:rPr lang="ru-RU" sz="1050" baseline="0" dirty="0" smtClean="0">
                          <a:latin typeface="Calibri (Основной текст)"/>
                        </a:rPr>
                        <a:t> Отзывчивое сердце</a:t>
                      </a:r>
                      <a:r>
                        <a:rPr lang="en-US" sz="1050" baseline="0" dirty="0" smtClean="0">
                          <a:latin typeface="Calibri (Основной текст)"/>
                        </a:rPr>
                        <a:t>”</a:t>
                      </a:r>
                      <a:r>
                        <a:rPr lang="ru-RU" sz="1050" baseline="0" dirty="0" smtClean="0">
                          <a:latin typeface="Calibri (Основной текст)"/>
                        </a:rPr>
                        <a:t> до конца ноября 2017 г.</a:t>
                      </a:r>
                      <a:endParaRPr lang="ru-RU" sz="1050" dirty="0">
                        <a:latin typeface="Calibri (Основной текст)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216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Самосудова Любовь Николаевна</a:t>
                      </a:r>
                      <a:endParaRPr lang="ru-RU" sz="1400" b="1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latin typeface="Calibri (Основной текст)"/>
                        </a:rPr>
                        <a:t>Оздоровление населения в физическом,</a:t>
                      </a:r>
                      <a:r>
                        <a:rPr lang="ru-RU" sz="1050" baseline="0" dirty="0" smtClean="0">
                          <a:latin typeface="Calibri (Основной текст)"/>
                        </a:rPr>
                        <a:t> психическом и этическом и иных ее формах. </a:t>
                      </a:r>
                      <a:endParaRPr lang="ru-RU" sz="1050" dirty="0">
                        <a:latin typeface="Calibri (Основной текст)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latin typeface="Calibri (Основной текст)"/>
                        </a:rPr>
                        <a:t>Самосовершенствование и совершенствование работы учреждения.</a:t>
                      </a:r>
                      <a:r>
                        <a:rPr lang="ru-RU" sz="1050" baseline="0" dirty="0" smtClean="0">
                          <a:latin typeface="Calibri (Основной текст)"/>
                        </a:rPr>
                        <a:t> По результатам работы форума в течение двух недель проведу встречу с сотрудниками учреждения с целью совершенствования деятельности учреждения.</a:t>
                      </a:r>
                      <a:endParaRPr lang="ru-RU" sz="1050" dirty="0">
                        <a:latin typeface="Calibri (Основной текст)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216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Фролагина Евгения Васильевна</a:t>
                      </a:r>
                      <a:endParaRPr lang="ru-RU" sz="1400" b="1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latin typeface="Calibri (Основной текст)"/>
                        </a:rPr>
                        <a:t>Разработка предложений для расширения спектра социальных услуг направленные на качество жизни получателей соц. услуг. </a:t>
                      </a:r>
                      <a:endParaRPr lang="ru-RU" sz="1050" dirty="0">
                        <a:latin typeface="Calibri (Основной текст)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latin typeface="Calibri (Основной текст)"/>
                        </a:rPr>
                        <a:t>Разработаю предложение которое направлю в министерство до конца декабря 2017 г.</a:t>
                      </a:r>
                      <a:endParaRPr lang="ru-RU" sz="1050" dirty="0">
                        <a:latin typeface="Calibri (Основной текст)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216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Ядыкина Наталья Васильевна</a:t>
                      </a:r>
                      <a:endParaRPr lang="ru-RU" sz="1400" b="1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latin typeface="Calibri (Основной текст)"/>
                        </a:rPr>
                        <a:t>Качественно оказывать соц. услуг и повысить качество жизни граждан. </a:t>
                      </a:r>
                      <a:endParaRPr lang="ru-RU" sz="1050" dirty="0">
                        <a:latin typeface="Calibri (Основной текст)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latin typeface="Calibri (Основной текст)"/>
                        </a:rPr>
                        <a:t>До конца ноября 2017 г. Соберем встречу</a:t>
                      </a:r>
                      <a:r>
                        <a:rPr lang="ru-RU" sz="1050" baseline="0" dirty="0" smtClean="0">
                          <a:latin typeface="Calibri (Основной текст)"/>
                        </a:rPr>
                        <a:t> с сотрудниками под лозунгом </a:t>
                      </a:r>
                      <a:r>
                        <a:rPr lang="en-US" sz="1050" baseline="0" dirty="0" smtClean="0">
                          <a:latin typeface="Calibri (Основной текст)"/>
                        </a:rPr>
                        <a:t>“</a:t>
                      </a:r>
                      <a:r>
                        <a:rPr lang="ru-RU" sz="1050" baseline="0" dirty="0" smtClean="0">
                          <a:latin typeface="Calibri (Основной текст)"/>
                        </a:rPr>
                        <a:t>Работать в соц. сфере достойно и престижно</a:t>
                      </a:r>
                      <a:r>
                        <a:rPr lang="en-US" sz="1050" baseline="0" dirty="0" smtClean="0">
                          <a:latin typeface="Calibri (Основной текст)"/>
                        </a:rPr>
                        <a:t>”</a:t>
                      </a:r>
                      <a:r>
                        <a:rPr lang="ru-RU" sz="1050" baseline="0" dirty="0" smtClean="0">
                          <a:latin typeface="Calibri (Основной текст)"/>
                        </a:rPr>
                        <a:t> </a:t>
                      </a:r>
                      <a:endParaRPr lang="ru-RU" sz="1050" dirty="0">
                        <a:latin typeface="Calibri (Основной текст)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216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Волкова Александра Николаевна </a:t>
                      </a:r>
                      <a:endParaRPr lang="ru-RU" sz="1400" b="1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latin typeface="Calibri (Основной текст)"/>
                        </a:rPr>
                        <a:t>Улучшение качества оказания услуг детям С ОВЗ.</a:t>
                      </a:r>
                      <a:endParaRPr lang="ru-RU" sz="1050" dirty="0">
                        <a:latin typeface="Calibri (Основной текст)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latin typeface="Calibri (Основной текст)"/>
                        </a:rPr>
                        <a:t>30 ноября 2017 г. Проведу совещание</a:t>
                      </a:r>
                      <a:r>
                        <a:rPr lang="ru-RU" sz="1050" baseline="0" dirty="0" smtClean="0">
                          <a:latin typeface="Calibri (Основной текст)"/>
                        </a:rPr>
                        <a:t> с руководителями по разъяснению материала форума. </a:t>
                      </a:r>
                      <a:endParaRPr lang="ru-RU" sz="1050" dirty="0">
                        <a:latin typeface="Calibri (Основной текст)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971600" y="1628800"/>
            <a:ext cx="4912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ЛИЧНЫЕ МИССИИ И ОБЪЯВЛЕННЫЕ ДЕЙСТВИЯ</a:t>
            </a:r>
            <a:endParaRPr lang="ru-RU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65484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4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2910</Words>
  <Application>Microsoft Office PowerPoint</Application>
  <PresentationFormat>Экран (4:3)</PresentationFormat>
  <Paragraphs>409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IV Международный Социально-трудовой форум «Социальная сплоченность. Открытое общество. Равные возможности»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User</cp:lastModifiedBy>
  <cp:revision>60</cp:revision>
  <cp:lastPrinted>2017-10-25T14:29:14Z</cp:lastPrinted>
  <dcterms:created xsi:type="dcterms:W3CDTF">2017-10-22T11:39:11Z</dcterms:created>
  <dcterms:modified xsi:type="dcterms:W3CDTF">2017-10-25T14:32:51Z</dcterms:modified>
</cp:coreProperties>
</file>