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5" r:id="rId3"/>
    <p:sldId id="268" r:id="rId4"/>
    <p:sldId id="270" r:id="rId5"/>
    <p:sldId id="278" r:id="rId6"/>
    <p:sldId id="283" r:id="rId7"/>
    <p:sldId id="276" r:id="rId8"/>
    <p:sldId id="280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549" autoAdjust="0"/>
    <p:restoredTop sz="94660"/>
  </p:normalViewPr>
  <p:slideViewPr>
    <p:cSldViewPr>
      <p:cViewPr varScale="1">
        <p:scale>
          <a:sx n="110" d="100"/>
          <a:sy n="110" d="100"/>
        </p:scale>
        <p:origin x="23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0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89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50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3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1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82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4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05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19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4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17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940AA-59A6-4230-9CF3-939B70B1D96C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" y="5877272"/>
            <a:ext cx="9144000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0" y="1124744"/>
            <a:ext cx="9144000" cy="20162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3" r="23185"/>
          <a:stretch/>
        </p:blipFill>
        <p:spPr>
          <a:xfrm>
            <a:off x="6878607" y="108083"/>
            <a:ext cx="598580" cy="6852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751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sz="3200" b="1" dirty="0" smtClean="0"/>
              <a:t>IV</a:t>
            </a:r>
            <a:r>
              <a:rPr lang="ru-RU" sz="3200" b="1" dirty="0" smtClean="0"/>
              <a:t> Международный Социально-трудовой форум «Социальная сплоченность. Открытое общество. Равные возможности»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en-AU" sz="3200" dirty="0"/>
              <a:t/>
            </a:r>
            <a:br>
              <a:rPr lang="en-AU" sz="3200" dirty="0"/>
            </a:br>
            <a:endParaRPr lang="ru-RU" sz="32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267744" y="4557602"/>
            <a:ext cx="4824536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КРИТЕРИИ АДРЕСНОСТИ И НУЖДАЕМОСТИ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375122" y="6111884"/>
            <a:ext cx="252067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Ульяновск</a:t>
            </a:r>
          </a:p>
          <a:p>
            <a:r>
              <a:rPr lang="ru-RU" sz="1800" dirty="0" smtClean="0"/>
              <a:t>24-26 октября 2017</a:t>
            </a:r>
            <a:endParaRPr lang="ru-RU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36" y="205189"/>
            <a:ext cx="607793" cy="5068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1" y="192682"/>
            <a:ext cx="1872208" cy="5152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9" t="18142" r="12173" b="25934"/>
          <a:stretch/>
        </p:blipFill>
        <p:spPr>
          <a:xfrm>
            <a:off x="4031719" y="-11005"/>
            <a:ext cx="1515472" cy="8370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9" r="24743"/>
          <a:stretch/>
        </p:blipFill>
        <p:spPr>
          <a:xfrm>
            <a:off x="5364088" y="160845"/>
            <a:ext cx="820857" cy="5788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232" y="108084"/>
            <a:ext cx="568261" cy="5682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8" t="1" b="-8863"/>
          <a:stretch/>
        </p:blipFill>
        <p:spPr>
          <a:xfrm>
            <a:off x="2707723" y="108084"/>
            <a:ext cx="866368" cy="6394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87" y="205188"/>
            <a:ext cx="1072884" cy="4452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726" y="108084"/>
            <a:ext cx="503893" cy="70199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85464"/>
            <a:ext cx="710579" cy="44411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451607" y="3529008"/>
            <a:ext cx="4071756" cy="439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Стратегическая сессия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105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733023" y="1710896"/>
            <a:ext cx="1062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МИССИЯ</a:t>
            </a:r>
            <a:endParaRPr lang="ru-RU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733023" y="890604"/>
            <a:ext cx="828092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rgbClr val="E60000"/>
                </a:solidFill>
              </a:rPr>
              <a:t>Критерии адресности и нуждаемости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714895"/>
              </p:ext>
            </p:extLst>
          </p:nvPr>
        </p:nvGraphicFramePr>
        <p:xfrm>
          <a:off x="1859877" y="2245041"/>
          <a:ext cx="5520435" cy="1837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0435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МИССИЯ</a:t>
                      </a:r>
                      <a:r>
                        <a:rPr lang="ru-RU" sz="1200" baseline="0" dirty="0" smtClean="0"/>
                        <a:t> ОБЩАЯ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Выработать и сформулировать предложения </a:t>
                      </a:r>
                    </a:p>
                    <a:p>
                      <a:pPr algn="ctr"/>
                      <a:r>
                        <a:rPr lang="ru-RU" dirty="0" smtClean="0"/>
                        <a:t>к законодателю о едином подходе к определению </a:t>
                      </a:r>
                    </a:p>
                    <a:p>
                      <a:pPr algn="ctr"/>
                      <a:r>
                        <a:rPr lang="ru-RU" dirty="0" smtClean="0"/>
                        <a:t>критериев нуждаемости и адресности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31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9876" y="1044770"/>
            <a:ext cx="3573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РЕЙТИНГ ПРОЕКТОВ, ИНИЦИАТИВ</a:t>
            </a:r>
            <a:endParaRPr lang="ru-RU" b="1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 smtClean="0">
                <a:solidFill>
                  <a:srgbClr val="E60000"/>
                </a:solidFill>
              </a:rPr>
              <a:t>Критерии адресности и нуждаемости</a:t>
            </a:r>
            <a:endParaRPr lang="ru-RU" sz="2800" b="1" dirty="0">
              <a:solidFill>
                <a:srgbClr val="E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580590"/>
              </p:ext>
            </p:extLst>
          </p:nvPr>
        </p:nvGraphicFramePr>
        <p:xfrm>
          <a:off x="755576" y="1769836"/>
          <a:ext cx="7776864" cy="4336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6768752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500" dirty="0" smtClean="0"/>
                        <a:t>РЕЙТИНГ</a:t>
                      </a:r>
                      <a:endParaRPr lang="ru-RU" sz="15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ПРОЕКТ,</a:t>
                      </a:r>
                      <a:r>
                        <a:rPr lang="ru-RU" sz="15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ИНИЦИАТИВА</a:t>
                      </a:r>
                      <a:endParaRPr lang="ru-RU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effectLst/>
                          <a:latin typeface="Arial"/>
                        </a:rPr>
                        <a:t>Разработать </a:t>
                      </a:r>
                      <a:r>
                        <a:rPr lang="ru-RU" sz="1500" b="0" i="0" u="none" strike="noStrike" dirty="0">
                          <a:effectLst/>
                          <a:latin typeface="Arial"/>
                        </a:rPr>
                        <a:t>перечень документов, представляемых гражданами для получения </a:t>
                      </a:r>
                      <a:r>
                        <a:rPr lang="ru-RU" sz="1500" b="0" i="0" u="none" strike="noStrike" dirty="0" smtClean="0">
                          <a:effectLst/>
                          <a:latin typeface="Arial"/>
                        </a:rPr>
                        <a:t>мер поддержки </a:t>
                      </a:r>
                      <a:r>
                        <a:rPr lang="ru-RU" sz="1500" b="0" i="0" u="none" strike="noStrike" dirty="0">
                          <a:effectLst/>
                          <a:latin typeface="Arial"/>
                        </a:rPr>
                        <a:t>с учетом всех доходов и имеющегося в собственности </a:t>
                      </a:r>
                      <a:r>
                        <a:rPr lang="ru-RU" sz="1500" b="0" i="0" u="none" strike="noStrike" dirty="0" smtClean="0">
                          <a:effectLst/>
                          <a:latin typeface="Arial"/>
                        </a:rPr>
                        <a:t>имущества</a:t>
                      </a:r>
                      <a:endParaRPr lang="ru-RU" sz="15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721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effectLst/>
                          <a:latin typeface="Arial"/>
                        </a:rPr>
                        <a:t>Утвердить понятие </a:t>
                      </a:r>
                      <a:r>
                        <a:rPr lang="ru-RU" sz="1500" b="0" i="0" u="none" strike="noStrike" dirty="0">
                          <a:effectLst/>
                          <a:latin typeface="Arial"/>
                        </a:rPr>
                        <a:t>"нуждаемость" и рекомендации к критериям </a:t>
                      </a:r>
                      <a:r>
                        <a:rPr lang="ru-RU" sz="1500" b="0" i="0" u="none" strike="noStrike" dirty="0" smtClean="0">
                          <a:effectLst/>
                          <a:latin typeface="Arial"/>
                        </a:rPr>
                        <a:t>адресности</a:t>
                      </a:r>
                      <a:endParaRPr lang="ru-RU" sz="15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721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effectLst/>
                          <a:latin typeface="Arial"/>
                        </a:rPr>
                        <a:t>Провести анализ законодательства регионов по применению критериев адресности</a:t>
                      </a:r>
                    </a:p>
                    <a:p>
                      <a:pPr algn="l" fontAlgn="t"/>
                      <a:endParaRPr lang="ru-RU" sz="15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721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4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effectLst/>
                          <a:latin typeface="Arial"/>
                        </a:rPr>
                        <a:t>Создать межрегиональную рабочую группу для выработки предложений и сформировать предложения по критериям нуждаемости</a:t>
                      </a:r>
                    </a:p>
                    <a:p>
                      <a:pPr algn="l" fontAlgn="t"/>
                      <a:endParaRPr lang="ru-RU" sz="15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721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5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>
                          <a:effectLst/>
                          <a:latin typeface="Arial"/>
                        </a:rPr>
                        <a:t>Н</a:t>
                      </a:r>
                      <a:r>
                        <a:rPr lang="ru-RU" sz="1500" b="0" i="0" u="none" strike="noStrike" dirty="0" smtClean="0">
                          <a:effectLst/>
                          <a:latin typeface="Arial"/>
                        </a:rPr>
                        <a:t>аучить </a:t>
                      </a:r>
                      <a:r>
                        <a:rPr lang="ru-RU" sz="1500" b="0" i="0" u="none" strike="noStrike" dirty="0">
                          <a:effectLst/>
                          <a:latin typeface="Arial"/>
                        </a:rPr>
                        <a:t>получателя быть </a:t>
                      </a:r>
                      <a:r>
                        <a:rPr lang="ru-RU" sz="1500" b="0" i="0" u="none" strike="noStrike" dirty="0" smtClean="0">
                          <a:effectLst/>
                          <a:latin typeface="Arial"/>
                        </a:rPr>
                        <a:t>добытчиком</a:t>
                      </a:r>
                      <a:endParaRPr lang="ru-RU" sz="15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721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6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effectLst/>
                          <a:latin typeface="Arial"/>
                        </a:rPr>
                        <a:t>Создать </a:t>
                      </a:r>
                      <a:r>
                        <a:rPr lang="ru-RU" sz="1500" b="0" i="0" u="none" strike="noStrike" dirty="0">
                          <a:effectLst/>
                          <a:latin typeface="Arial"/>
                        </a:rPr>
                        <a:t>в обществе </a:t>
                      </a:r>
                      <a:r>
                        <a:rPr lang="ru-RU" sz="1500" b="0" i="0" u="none" strike="noStrike" dirty="0" smtClean="0">
                          <a:effectLst/>
                          <a:latin typeface="Arial"/>
                        </a:rPr>
                        <a:t>атмосферу </a:t>
                      </a:r>
                      <a:r>
                        <a:rPr lang="ru-RU" sz="1500" b="0" i="0" u="none" strike="noStrike" dirty="0">
                          <a:effectLst/>
                          <a:latin typeface="Arial"/>
                        </a:rPr>
                        <a:t>нетерпимости к </a:t>
                      </a:r>
                      <a:r>
                        <a:rPr lang="ru-RU" sz="1500" b="0" i="0" u="none" strike="noStrike" dirty="0" smtClean="0">
                          <a:effectLst/>
                          <a:latin typeface="Arial"/>
                        </a:rPr>
                        <a:t>тунеядству</a:t>
                      </a:r>
                      <a:endParaRPr lang="ru-RU" sz="15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721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7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Продолжить проводить разъяснительную работу в части оказания государственной социальной помощи в рамках государственного социального контракта, в том числе с использованием социальной продовольственной карты</a:t>
                      </a:r>
                      <a:endParaRPr lang="ru-RU" sz="1500" dirty="0"/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0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>
                <a:solidFill>
                  <a:srgbClr val="E60000"/>
                </a:solidFill>
              </a:rPr>
              <a:t>Критерии адресности и нуждаемости</a:t>
            </a:r>
          </a:p>
        </p:txBody>
      </p:sp>
      <p:sp>
        <p:nvSpPr>
          <p:cNvPr id="3" name="Rectangle 2"/>
          <p:cNvSpPr/>
          <p:nvPr/>
        </p:nvSpPr>
        <p:spPr>
          <a:xfrm>
            <a:off x="1859876" y="105503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+mj-lt"/>
              </a:rPr>
              <a:t>КОНТУР </a:t>
            </a:r>
            <a:r>
              <a:rPr lang="ru-RU" b="1" dirty="0" smtClean="0">
                <a:latin typeface="+mj-lt"/>
              </a:rPr>
              <a:t>ПРОЕКТА</a:t>
            </a:r>
            <a:endParaRPr lang="ru-RU" b="1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298263"/>
              </p:ext>
            </p:extLst>
          </p:nvPr>
        </p:nvGraphicFramePr>
        <p:xfrm>
          <a:off x="683568" y="1424369"/>
          <a:ext cx="7848872" cy="4336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722"/>
                <a:gridCol w="2971075"/>
                <a:gridCol w="2971075"/>
              </a:tblGrid>
              <a:tr h="3862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КОНТРАГЕНТЫ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ЭФФЕКТЫ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7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Получатели мер </a:t>
                      </a:r>
                      <a:r>
                        <a:rPr lang="ru-RU" sz="1000" b="0" i="0" u="none" strike="noStrike" dirty="0" err="1">
                          <a:effectLst/>
                          <a:latin typeface="Arial"/>
                        </a:rPr>
                        <a:t>соцподдержки</a:t>
                      </a:r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денежные выплаты и натуральные льготы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улучшение материального положения, улучшение благосостояния, изменение социального статуса</a:t>
                      </a:r>
                    </a:p>
                  </a:txBody>
                  <a:tcPr marL="9525" marR="9525" marT="9525" marB="0"/>
                </a:tc>
              </a:tr>
              <a:tr h="377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получатели мер соцподдержки - семьи с детьми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денежные выплаты и натуральные льготы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улучшение материального положения, улучшение благосостояния</a:t>
                      </a:r>
                    </a:p>
                  </a:txBody>
                  <a:tcPr marL="9525" marR="9525" marT="9525" marB="0"/>
                </a:tc>
              </a:tr>
              <a:tr h="377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получатели мер социальной поддержки ветераны и пожилые люди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денежные выплаты и натуральные льготы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улучшение материального положения, улучшение благосостояния</a:t>
                      </a:r>
                    </a:p>
                  </a:txBody>
                  <a:tcPr marL="9525" marR="9525" marT="9525" marB="0"/>
                </a:tc>
              </a:tr>
              <a:tr h="377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получатели государственный социальных услуг ФЗ 442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социальные услуги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улучшение качества жизни</a:t>
                      </a:r>
                    </a:p>
                  </a:txBody>
                  <a:tcPr marL="9525" marR="9525" marT="9525" marB="0"/>
                </a:tc>
              </a:tr>
              <a:tr h="377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получатели федеральных мер социальной поддержки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денежные выплаты и натуральные льготы и социальные услуги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улучшение материального положения, улучшение благосостояния</a:t>
                      </a:r>
                    </a:p>
                  </a:txBody>
                  <a:tcPr marL="9525" marR="9525" marT="9525" marB="0"/>
                </a:tc>
              </a:tr>
              <a:tr h="377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получатели региональных мер социальной поддержки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денежные выплаты и натуральные льготы и социальные услуги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улучшение материального положения, улучшение благосостояния</a:t>
                      </a:r>
                    </a:p>
                  </a:txBody>
                  <a:tcPr marL="9525" marR="9525" marT="9525" marB="0"/>
                </a:tc>
              </a:tr>
              <a:tr h="377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получатели адресной материальной помощи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денежные выплаты и натуральная помощь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выход из сложной жизненной ситуации</a:t>
                      </a:r>
                    </a:p>
                  </a:txBody>
                  <a:tcPr marL="9525" marR="9525" marT="9525" marB="0"/>
                </a:tc>
              </a:tr>
              <a:tr h="377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законодательные органы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НПА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даёт (не даёт) право на оказание помощи, чистая совесть</a:t>
                      </a:r>
                    </a:p>
                  </a:txBody>
                  <a:tcPr marL="9525" marR="9525" marT="9525" marB="0"/>
                </a:tc>
              </a:tr>
              <a:tr h="377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органы исполнительной власти субъекта и РФ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инструкции, указания, регламенты, НПА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даёт (не даёт) право на оказание помощи, чистая совесть</a:t>
                      </a:r>
                    </a:p>
                  </a:txBody>
                  <a:tcPr marL="9525" marR="9525" marT="9525" marB="0"/>
                </a:tc>
              </a:tr>
              <a:tr h="377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общественные организации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рекомендации, пожелания, согласование, оказание помощи в работе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формируют общественное мнение 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8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>
                <a:solidFill>
                  <a:srgbClr val="E60000"/>
                </a:solidFill>
              </a:rPr>
              <a:t>Критерии адресности и нуждаемости</a:t>
            </a:r>
          </a:p>
        </p:txBody>
      </p:sp>
      <p:sp>
        <p:nvSpPr>
          <p:cNvPr id="3" name="Rectangle 2"/>
          <p:cNvSpPr/>
          <p:nvPr/>
        </p:nvSpPr>
        <p:spPr>
          <a:xfrm>
            <a:off x="1859876" y="1208919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latin typeface="+mj-lt"/>
              </a:rPr>
              <a:t>ДОРОЖНАЯ КАРТА</a:t>
            </a:r>
          </a:p>
          <a:p>
            <a:endParaRPr lang="ru-RU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ru-RU" sz="2400" b="1" dirty="0" smtClean="0">
                <a:latin typeface="+mj-lt"/>
              </a:rPr>
              <a:t>Струны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+mj-lt"/>
              </a:rPr>
              <a:t>Законодательство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+mj-lt"/>
              </a:rPr>
              <a:t>Образование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+mj-lt"/>
              </a:rPr>
              <a:t>Медиа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+mj-lt"/>
              </a:rPr>
              <a:t>Команда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+mj-lt"/>
              </a:rPr>
              <a:t>Общественные организации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+mj-lt"/>
              </a:rPr>
              <a:t>Органы социальной защиты</a:t>
            </a:r>
          </a:p>
        </p:txBody>
      </p:sp>
    </p:spTree>
    <p:extLst>
      <p:ext uri="{BB962C8B-B14F-4D97-AF65-F5344CB8AC3E}">
        <p14:creationId xmlns:p14="http://schemas.microsoft.com/office/powerpoint/2010/main" val="26009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8142" y="1160287"/>
            <a:ext cx="2193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РОЛИ - ИЗМЕНЕНИЯ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72279" y="717514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>
                <a:solidFill>
                  <a:srgbClr val="E60000"/>
                </a:solidFill>
              </a:rPr>
              <a:t>Критерии адресности и нуждаемости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900042"/>
              </p:ext>
            </p:extLst>
          </p:nvPr>
        </p:nvGraphicFramePr>
        <p:xfrm>
          <a:off x="539552" y="1896753"/>
          <a:ext cx="8280920" cy="4060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5184576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РОЛИ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"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получатель"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"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добытчик"</a:t>
                      </a:r>
                    </a:p>
                  </a:txBody>
                  <a:tcPr marL="9525" marR="9525" marT="9525" marB="0"/>
                </a:tc>
              </a:tr>
              <a:tr h="327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получатель МСП представляет документы, не позволяющие сделать однозначный вывод о нуждаемости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получатель или орган, предоставляющий услуги сам представляет или сам запрашивает документы, позволяющие принять однозначное решение о нуждаемости</a:t>
                      </a:r>
                    </a:p>
                  </a:txBody>
                  <a:tcPr marL="9525" marR="9525" marT="9525" marB="0"/>
                </a:tc>
              </a:tr>
              <a:tr h="327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я не могу сам, пусть сделают за меня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что-то мне все-таки по силам, я могу приносить пользу</a:t>
                      </a:r>
                    </a:p>
                  </a:txBody>
                  <a:tcPr marL="9525" marR="9525" marT="9525" marB="0"/>
                </a:tc>
              </a:tr>
              <a:tr h="327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отсутствуют НПА, позволяющие однозначно трактовать нуждаемость граждан при получении некоторых МСП или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государственных услуг 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приняты НПА или рекомендации позволяющие однозначно трактовать нуждаемость граждан</a:t>
                      </a:r>
                    </a:p>
                  </a:txBody>
                  <a:tcPr marL="9525" marR="9525" marT="9525" marB="0"/>
                </a:tc>
              </a:tr>
              <a:tr h="327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нормотворчество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периодическая 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оценка воздействия НПА с учетом общественного мнения</a:t>
                      </a:r>
                    </a:p>
                  </a:txBody>
                  <a:tcPr marL="9525" marR="9525" marT="9525" marB="0"/>
                </a:tc>
              </a:tr>
              <a:tr h="327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законотворчество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законотворчество с учетом общественных инициатив</a:t>
                      </a:r>
                    </a:p>
                  </a:txBody>
                  <a:tcPr marL="9525" marR="9525" marT="9525" marB="0"/>
                </a:tc>
              </a:tr>
              <a:tr h="327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формируют общественное мнение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общественные организации включены в процесс определения нуждаемости - соучаствуют в определении нуждаемости </a:t>
                      </a:r>
                    </a:p>
                  </a:txBody>
                  <a:tcPr marL="9525" marR="9525" marT="9525" marB="0"/>
                </a:tc>
              </a:tr>
              <a:tr h="327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формируют общественное мнение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включиться в оказание помощи через сбор и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зарабатывание 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средств</a:t>
                      </a:r>
                    </a:p>
                  </a:txBody>
                  <a:tcPr marL="9525" marR="9525" marT="9525" marB="0"/>
                </a:tc>
              </a:tr>
              <a:tr h="327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помощники и сторонники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совместное активное взаимодействие ("делились успехами")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5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68201" y="30318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>
                <a:solidFill>
                  <a:srgbClr val="E60000"/>
                </a:solidFill>
              </a:rPr>
              <a:t>Критерии адресности и нуждаемости</a:t>
            </a:r>
          </a:p>
        </p:txBody>
      </p:sp>
      <p:sp>
        <p:nvSpPr>
          <p:cNvPr id="3" name="Rectangle 2"/>
          <p:cNvSpPr/>
          <p:nvPr/>
        </p:nvSpPr>
        <p:spPr>
          <a:xfrm>
            <a:off x="1859876" y="678018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+mj-lt"/>
              </a:rPr>
              <a:t>ДОРОЖНАЯ КАРТА – СТАРТОВЫЕ ДЕЙСТВИЯ</a:t>
            </a:r>
          </a:p>
          <a:p>
            <a:endParaRPr lang="ru-RU" sz="1400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ru-RU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347520"/>
              </p:ext>
            </p:extLst>
          </p:nvPr>
        </p:nvGraphicFramePr>
        <p:xfrm>
          <a:off x="467545" y="1143697"/>
          <a:ext cx="8352928" cy="5087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936104"/>
                <a:gridCol w="1656184"/>
                <a:gridCol w="1944216"/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СОБЫТИЯ/ДЕЙСТВИЯ</a:t>
                      </a:r>
                      <a:endParaRPr lang="ru-RU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СРОКИ</a:t>
                      </a:r>
                      <a:endParaRPr lang="ru-RU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</a:t>
                      </a:r>
                      <a:endParaRPr lang="ru-RU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ЭФФЕКТ</a:t>
                      </a:r>
                      <a:endParaRPr lang="ru-RU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Создать </a:t>
                      </a: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обществе 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атмосферу </a:t>
                      </a: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нетерпимости к 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тунеядству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постоянно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Общественные организации, СМИ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Уменьшение нуждающихся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Пропаганда положительного опыта </a:t>
                      </a:r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выхода из сложных ситуаций через заключение государственного социального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контракта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постоянно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Общественные организации, СМИ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Уменьшение нуждающихся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Arial"/>
                        </a:rPr>
                        <a:t>Анализ </a:t>
                      </a:r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законодательства регионов по адресности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2017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Команда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Создание базы для принятия решения по разработке единых критериев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Усилить </a:t>
                      </a: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наказание за использование труда работника без оформления 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договора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Минтруд РФ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Создание межрегиональной рабочей группы </a:t>
                      </a: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выработки предложений 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критериям нуждаемости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2018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Команда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Материал для подготовки методических рекомендаций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Разработать </a:t>
                      </a: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перечень документов, представляемых гражданами для получения МСП с учетом всех доходов и имеющегося в собственности 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имущества</a:t>
                      </a:r>
                    </a:p>
                    <a:p>
                      <a:pPr algn="l" fontAlgn="b"/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Минтруд РФ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инструмента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Ввести критерий получения помощи для безработного 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 условии  обоснования </a:t>
                      </a: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причин 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безработицы</a:t>
                      </a:r>
                    </a:p>
                    <a:p>
                      <a:pPr algn="l" fontAlgn="b"/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Минтруд РФ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Уменьшение количества необоснованных обращений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утвердить 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понятие </a:t>
                      </a: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"нуждаемость" и рекомендации к критериям 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адресности</a:t>
                      </a:r>
                    </a:p>
                    <a:p>
                      <a:pPr algn="l" fontAlgn="b"/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Минтруд РФ</a:t>
                      </a:r>
                    </a:p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инструмента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Разделить </a:t>
                      </a: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получателей на группы: 1. адресность (заслуги) без учета нуждаемости до 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с учетом нуждаемости 3.разовая, экстренная помощь,4.  помощь для достижения целей государства (демография, трудовые ресурсы) </a:t>
                      </a:r>
                      <a:endParaRPr lang="ru-RU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Минтруд РФ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Правовая</a:t>
                      </a:r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определённость</a:t>
                      </a:r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подходе к понятию нуждаемость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24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>
                <a:solidFill>
                  <a:srgbClr val="E60000"/>
                </a:solidFill>
              </a:rPr>
              <a:t>Критерии адресности и нуждаемости</a:t>
            </a:r>
          </a:p>
        </p:txBody>
      </p:sp>
      <p:sp>
        <p:nvSpPr>
          <p:cNvPr id="3" name="Rectangle 2"/>
          <p:cNvSpPr/>
          <p:nvPr/>
        </p:nvSpPr>
        <p:spPr>
          <a:xfrm>
            <a:off x="1859876" y="87036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+mj-lt"/>
              </a:rPr>
              <a:t>СОСТАВ ГРУППЫ</a:t>
            </a:r>
            <a:endParaRPr lang="ru-RU" b="1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769450"/>
              </p:ext>
            </p:extLst>
          </p:nvPr>
        </p:nvGraphicFramePr>
        <p:xfrm>
          <a:off x="755576" y="1340768"/>
          <a:ext cx="7920880" cy="5059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258"/>
                <a:gridCol w="4824622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ФИО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ОБЪЯВЛЕННЫЕ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ДЕЙСТВИЯ В РАМКАХ ГРУППЫ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Клетанина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Елена Николаевна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разработаю и внедрю разработанные критерии адресности и нуждаемости </a:t>
                      </a:r>
                    </a:p>
                  </a:txBody>
                  <a:tcPr marL="9525" marR="9525" marT="9525" marB="0"/>
                </a:tc>
              </a:tr>
              <a:tr h="327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Расчупкин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Александр Сергеевич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представлю предложения руководству для внесения дальнейших предложений</a:t>
                      </a:r>
                    </a:p>
                  </a:txBody>
                  <a:tcPr marL="9525" marR="9525" marT="9525" marB="0"/>
                </a:tc>
              </a:tr>
              <a:tr h="327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Сташевский Эдуард Павлович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Киняйкина Марина Александровна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рамках работы форума и на своём рабочем месте сформулирую предложения по критериям адресности и нуждаемости</a:t>
                      </a:r>
                    </a:p>
                  </a:txBody>
                  <a:tcPr marL="9525" marR="9525" marT="9525" marB="0"/>
                </a:tc>
              </a:tr>
              <a:tr h="327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Ериськин Евгений Николаевич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период работы стратегической сессии </a:t>
                      </a:r>
                    </a:p>
                  </a:txBody>
                  <a:tcPr marL="9525" marR="9525" marT="9525" marB="0"/>
                </a:tc>
              </a:tr>
              <a:tr h="327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Крючкова Ольга Викторовна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получу информацию и распространю её среди сотрудников и граждан понедельник, среда, пятница</a:t>
                      </a:r>
                    </a:p>
                  </a:txBody>
                  <a:tcPr marL="9525" marR="9525" marT="9525" marB="0"/>
                </a:tc>
              </a:tr>
              <a:tr h="327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Бутовичева Татьяна Анатольевна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внесу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предложения для определения критериев нуждаемости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Шилкина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Ольга Георгиевна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приму участие в обсуждении вопросов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Майданкина Елена Юрьевна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вносить предложения для определения критериев нуждаемости на период работы стратегической сессии</a:t>
                      </a:r>
                    </a:p>
                  </a:txBody>
                  <a:tcPr marL="9525" marR="9525" marT="9525" marB="0"/>
                </a:tc>
              </a:tr>
              <a:tr h="327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Торукало Виктория Владимировна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рассмотреть последствия </a:t>
                      </a:r>
                    </a:p>
                  </a:txBody>
                  <a:tcPr marL="9525" marR="9525" marT="9525" marB="0"/>
                </a:tc>
              </a:tr>
              <a:tr h="327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Ратанова Ольга Николаевна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24-26 принимать активное участие в работе </a:t>
                      </a:r>
                    </a:p>
                  </a:txBody>
                  <a:tcPr marL="9525" marR="9525" marT="9525" marB="0"/>
                </a:tc>
              </a:tr>
              <a:tr h="327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Бурлакова Юлия Валентиновна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24-26 вносить предложения для разработки критериев н</a:t>
                      </a:r>
                    </a:p>
                  </a:txBody>
                  <a:tcPr marL="9525" marR="9525" marT="9525" marB="0"/>
                </a:tc>
              </a:tr>
              <a:tr h="327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Жиляева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Лариса Ивановна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проведу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нализ нормативных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правовых актов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субъектов РФ о применяемых критериях нуждаемости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60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4358</TotalTime>
  <Words>832</Words>
  <Application>Microsoft Office PowerPoint</Application>
  <PresentationFormat>Экран (4:3)</PresentationFormat>
  <Paragraphs>168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IV Международный Социально-трудовой форум «Социальная сплоченность. Открытое общество. Равные возможности»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user</cp:lastModifiedBy>
  <cp:revision>38</cp:revision>
  <cp:lastPrinted>2017-10-25T14:26:18Z</cp:lastPrinted>
  <dcterms:created xsi:type="dcterms:W3CDTF">2017-10-22T11:39:11Z</dcterms:created>
  <dcterms:modified xsi:type="dcterms:W3CDTF">2017-10-25T14:26:54Z</dcterms:modified>
</cp:coreProperties>
</file>